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media1.m4v" ContentType="video/unknown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</p:sldIdLst>
  <p:sldSz cx="10160000" cy="762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Relationship Id="rId250" Type="http://schemas.openxmlformats.org/officeDocument/2006/relationships/slide" Target="slides/slide243.xml"/><Relationship Id="rId251" Type="http://schemas.openxmlformats.org/officeDocument/2006/relationships/slide" Target="slides/slide244.xml"/><Relationship Id="rId252" Type="http://schemas.openxmlformats.org/officeDocument/2006/relationships/slide" Target="slides/slide245.xml"/><Relationship Id="rId253" Type="http://schemas.openxmlformats.org/officeDocument/2006/relationships/slide" Target="slides/slide246.xml"/><Relationship Id="rId254" Type="http://schemas.openxmlformats.org/officeDocument/2006/relationships/slide" Target="slides/slide247.xml"/><Relationship Id="rId255" Type="http://schemas.openxmlformats.org/officeDocument/2006/relationships/slide" Target="slides/slide248.xml"/><Relationship Id="rId256" Type="http://schemas.openxmlformats.org/officeDocument/2006/relationships/slide" Target="slides/slide249.xml"/><Relationship Id="rId257" Type="http://schemas.openxmlformats.org/officeDocument/2006/relationships/slide" Target="slides/slide250.xml"/><Relationship Id="rId258" Type="http://schemas.openxmlformats.org/officeDocument/2006/relationships/slide" Target="slides/slide251.xml"/><Relationship Id="rId259" Type="http://schemas.openxmlformats.org/officeDocument/2006/relationships/slide" Target="slides/slide252.xml"/><Relationship Id="rId260" Type="http://schemas.openxmlformats.org/officeDocument/2006/relationships/slide" Target="slides/slide253.xml"/><Relationship Id="rId261" Type="http://schemas.openxmlformats.org/officeDocument/2006/relationships/slide" Target="slides/slide254.xml"/><Relationship Id="rId262" Type="http://schemas.openxmlformats.org/officeDocument/2006/relationships/slide" Target="slides/slide255.xml"/><Relationship Id="rId263" Type="http://schemas.openxmlformats.org/officeDocument/2006/relationships/slide" Target="slides/slide256.xml"/><Relationship Id="rId264" Type="http://schemas.openxmlformats.org/officeDocument/2006/relationships/slide" Target="slides/slide257.xml"/><Relationship Id="rId265" Type="http://schemas.openxmlformats.org/officeDocument/2006/relationships/slide" Target="slides/slide258.xml"/><Relationship Id="rId266" Type="http://schemas.openxmlformats.org/officeDocument/2006/relationships/slide" Target="slides/slide259.xml"/><Relationship Id="rId267" Type="http://schemas.openxmlformats.org/officeDocument/2006/relationships/slide" Target="slides/slide260.xml"/><Relationship Id="rId268" Type="http://schemas.openxmlformats.org/officeDocument/2006/relationships/slide" Target="slides/slide261.xml"/><Relationship Id="rId269" Type="http://schemas.openxmlformats.org/officeDocument/2006/relationships/slide" Target="slides/slide262.xml"/><Relationship Id="rId270" Type="http://schemas.openxmlformats.org/officeDocument/2006/relationships/slide" Target="slides/slide26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body" sz="half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 anchor="ctr"/>
          <a:lstStyle>
            <a:lvl1pPr marL="641709" indent="-387709" algn="l">
              <a:spcBef>
                <a:spcPts val="3100"/>
              </a:spcBef>
              <a:buSzPct val="171000"/>
              <a:buChar char="•"/>
              <a:tabLst>
                <a:tab pos="1143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7309" indent="-387709" algn="l">
              <a:spcBef>
                <a:spcPts val="3100"/>
              </a:spcBef>
              <a:buSzPct val="171000"/>
              <a:buChar char="•"/>
              <a:tabLst>
                <a:tab pos="14986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40209" indent="-387709" algn="l">
              <a:spcBef>
                <a:spcPts val="3100"/>
              </a:spcBef>
              <a:buSzPct val="171000"/>
              <a:buChar char="•"/>
              <a:tabLst>
                <a:tab pos="1841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83109" indent="-387709" algn="l">
              <a:spcBef>
                <a:spcPts val="3100"/>
              </a:spcBef>
              <a:buSzPct val="171000"/>
              <a:buChar char="•"/>
              <a:tabLst>
                <a:tab pos="21844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709" indent="-387709" algn="l">
              <a:spcBef>
                <a:spcPts val="3100"/>
              </a:spcBef>
              <a:buSzPct val="171000"/>
              <a:buChar char="•"/>
              <a:tabLst>
                <a:tab pos="2540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6057900" y="2159000"/>
            <a:ext cx="3111500" cy="4470400"/>
          </a:xfrm>
          <a:prstGeom prst="rect">
            <a:avLst/>
          </a:prstGeom>
        </p:spPr>
        <p:txBody>
          <a:bodyPr anchor="ctr"/>
          <a:lstStyle>
            <a:lvl1pPr marL="641709" indent="-387709" algn="l">
              <a:spcBef>
                <a:spcPts val="3100"/>
              </a:spcBef>
              <a:buSzPct val="171000"/>
              <a:buChar char="•"/>
              <a:tabLst>
                <a:tab pos="1143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7309" indent="-387709" algn="l">
              <a:spcBef>
                <a:spcPts val="3100"/>
              </a:spcBef>
              <a:buSzPct val="171000"/>
              <a:buChar char="•"/>
              <a:tabLst>
                <a:tab pos="14986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40209" indent="-387709" algn="l">
              <a:spcBef>
                <a:spcPts val="3100"/>
              </a:spcBef>
              <a:buSzPct val="171000"/>
              <a:buChar char="•"/>
              <a:tabLst>
                <a:tab pos="1841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83109" indent="-387709" algn="l">
              <a:spcBef>
                <a:spcPts val="3100"/>
              </a:spcBef>
              <a:buSzPct val="171000"/>
              <a:buChar char="•"/>
              <a:tabLst>
                <a:tab pos="21844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709" indent="-387709" algn="l">
              <a:spcBef>
                <a:spcPts val="3100"/>
              </a:spcBef>
              <a:buSzPct val="171000"/>
              <a:buChar char="•"/>
              <a:tabLst>
                <a:tab pos="2540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723900" y="6248400"/>
            <a:ext cx="1816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500"/>
              </a:lnSpc>
              <a:tabLst>
                <a:tab pos="914400" algn="l"/>
                <a:tab pos="1828800" algn="l"/>
                <a:tab pos="18288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08" name="Shape 108"/>
          <p:cNvSpPr/>
          <p:nvPr/>
        </p:nvSpPr>
        <p:spPr>
          <a:xfrm>
            <a:off x="3159759" y="6438900"/>
            <a:ext cx="2806701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000"/>
              </a:lnSpc>
              <a:tabLst>
                <a:tab pos="914400" algn="l"/>
                <a:tab pos="1828800" algn="l"/>
                <a:tab pos="2743200" algn="l"/>
                <a:tab pos="2819400" algn="l"/>
              </a:tabLst>
              <a:defRPr sz="800"/>
            </a:lvl1pPr>
          </a:lstStyle>
          <a:p>
            <a:pPr/>
            <a:r>
              <a:t>©Brian R. Moore 2003</a:t>
            </a:r>
          </a:p>
        </p:txBody>
      </p:sp>
      <p:sp>
        <p:nvSpPr>
          <p:cNvPr id="109" name="Shape 109"/>
          <p:cNvSpPr/>
          <p:nvPr>
            <p:ph type="title"/>
          </p:nvPr>
        </p:nvSpPr>
        <p:spPr>
          <a:xfrm>
            <a:off x="596900" y="0"/>
            <a:ext cx="7951470" cy="2362200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ts val="52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  <a:defRPr sz="4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711200" y="2019300"/>
            <a:ext cx="7703820" cy="4843780"/>
          </a:xfrm>
          <a:prstGeom prst="rect">
            <a:avLst/>
          </a:prstGeom>
        </p:spPr>
        <p:txBody>
          <a:bodyPr/>
          <a:lstStyle>
            <a:lvl1pPr marL="355600" indent="-355600" algn="l">
              <a:lnSpc>
                <a:spcPts val="3800"/>
              </a:lnSpc>
              <a:spcBef>
                <a:spcPts val="800"/>
              </a:spcBef>
              <a:buSzPct val="100000"/>
              <a:buChar char="•"/>
              <a:tabLst>
                <a:tab pos="304800" algn="l"/>
                <a:tab pos="876300" algn="l"/>
                <a:tab pos="1790700" algn="l"/>
                <a:tab pos="2705100" algn="l"/>
                <a:tab pos="3619500" algn="l"/>
                <a:tab pos="4533900" algn="l"/>
                <a:tab pos="5448300" algn="l"/>
                <a:tab pos="6362700" algn="l"/>
                <a:tab pos="7277100" algn="l"/>
              </a:tabLst>
              <a:defRPr sz="3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774700" indent="-317500" algn="l">
              <a:lnSpc>
                <a:spcPts val="3300"/>
              </a:lnSpc>
              <a:spcBef>
                <a:spcPts val="600"/>
              </a:spcBef>
              <a:buSzPct val="100000"/>
              <a:buChar char="–"/>
              <a:tabLst>
                <a:tab pos="11938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</a:tabLst>
              <a:defRPr sz="2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160809" indent="-246409" algn="l">
              <a:spcBef>
                <a:spcPts val="500"/>
              </a:spcBef>
              <a:buSzPct val="100000"/>
              <a:buChar char="•"/>
              <a:tabLst>
                <a:tab pos="1752600" algn="l"/>
                <a:tab pos="1981200" algn="l"/>
                <a:tab pos="2667000" algn="l"/>
                <a:tab pos="3581400" algn="l"/>
                <a:tab pos="4495800" algn="l"/>
                <a:tab pos="5410200" algn="l"/>
                <a:tab pos="6324600" algn="l"/>
                <a:tab pos="7239000" algn="l"/>
                <a:tab pos="8153400" algn="l"/>
              </a:tabLst>
              <a:def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638300" indent="-266700" algn="l">
              <a:lnSpc>
                <a:spcPts val="2400"/>
              </a:lnSpc>
              <a:spcBef>
                <a:spcPts val="400"/>
              </a:spcBef>
              <a:buSzPct val="100000"/>
              <a:buChar char="–"/>
              <a:tabLst>
                <a:tab pos="2235200" algn="l"/>
                <a:tab pos="2921000" algn="l"/>
                <a:tab pos="3149600" algn="l"/>
                <a:tab pos="4064000" algn="l"/>
                <a:tab pos="4978400" algn="l"/>
                <a:tab pos="5892800" algn="l"/>
                <a:tab pos="6807200" algn="l"/>
                <a:tab pos="7721600" algn="l"/>
                <a:tab pos="86360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095500" indent="-266700" algn="l">
              <a:lnSpc>
                <a:spcPts val="2400"/>
              </a:lnSpc>
              <a:spcBef>
                <a:spcPts val="0"/>
              </a:spcBef>
              <a:buSzPct val="100000"/>
              <a:buChar char="»"/>
              <a:tabLst>
                <a:tab pos="2692400" algn="l"/>
                <a:tab pos="3606800" algn="l"/>
                <a:tab pos="3835400" algn="l"/>
                <a:tab pos="4521200" algn="l"/>
                <a:tab pos="5435600" algn="l"/>
                <a:tab pos="6350000" algn="l"/>
                <a:tab pos="7264400" algn="l"/>
                <a:tab pos="8178800" algn="l"/>
                <a:tab pos="90932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xfrm>
            <a:off x="8148319" y="6545580"/>
            <a:ext cx="266701" cy="304801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1500"/>
              </a:lnSpc>
              <a:tabLst>
                <a:tab pos="914400" algn="l"/>
                <a:tab pos="1828800" algn="l"/>
              </a:tabLst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723900" y="6248400"/>
            <a:ext cx="1816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500"/>
              </a:lnSpc>
              <a:tabLst>
                <a:tab pos="914400" algn="l"/>
                <a:tab pos="1828800" algn="l"/>
                <a:tab pos="18288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19" name="Shape 119"/>
          <p:cNvSpPr/>
          <p:nvPr/>
        </p:nvSpPr>
        <p:spPr>
          <a:xfrm>
            <a:off x="3159759" y="6248400"/>
            <a:ext cx="2806701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500"/>
              </a:lnSpc>
              <a:tabLst>
                <a:tab pos="914400" algn="l"/>
                <a:tab pos="1828800" algn="l"/>
                <a:tab pos="2743200" algn="l"/>
                <a:tab pos="28194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596900" y="0"/>
            <a:ext cx="7951470" cy="2362200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ts val="52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  <a:defRPr sz="4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xfrm>
            <a:off x="711200" y="2019300"/>
            <a:ext cx="7703820" cy="4843780"/>
          </a:xfrm>
          <a:prstGeom prst="rect">
            <a:avLst/>
          </a:prstGeom>
        </p:spPr>
        <p:txBody>
          <a:bodyPr/>
          <a:lstStyle>
            <a:lvl1pPr marL="355600" indent="-355600" algn="l">
              <a:lnSpc>
                <a:spcPts val="3800"/>
              </a:lnSpc>
              <a:spcBef>
                <a:spcPts val="800"/>
              </a:spcBef>
              <a:buSzPct val="100000"/>
              <a:buChar char="•"/>
              <a:tabLst>
                <a:tab pos="304800" algn="l"/>
                <a:tab pos="876300" algn="l"/>
                <a:tab pos="1790700" algn="l"/>
                <a:tab pos="2705100" algn="l"/>
                <a:tab pos="3619500" algn="l"/>
                <a:tab pos="4533900" algn="l"/>
                <a:tab pos="5448300" algn="l"/>
                <a:tab pos="6362700" algn="l"/>
                <a:tab pos="7277100" algn="l"/>
              </a:tabLst>
              <a:defRPr sz="3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774700" indent="-317500" algn="l">
              <a:lnSpc>
                <a:spcPts val="3300"/>
              </a:lnSpc>
              <a:spcBef>
                <a:spcPts val="600"/>
              </a:spcBef>
              <a:buSzPct val="100000"/>
              <a:buChar char="–"/>
              <a:tabLst>
                <a:tab pos="11938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</a:tabLst>
              <a:defRPr sz="2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160809" indent="-246409" algn="l">
              <a:spcBef>
                <a:spcPts val="500"/>
              </a:spcBef>
              <a:buSzPct val="100000"/>
              <a:buChar char="•"/>
              <a:tabLst>
                <a:tab pos="1752600" algn="l"/>
                <a:tab pos="1981200" algn="l"/>
                <a:tab pos="2667000" algn="l"/>
                <a:tab pos="3581400" algn="l"/>
                <a:tab pos="4495800" algn="l"/>
                <a:tab pos="5410200" algn="l"/>
                <a:tab pos="6324600" algn="l"/>
                <a:tab pos="7239000" algn="l"/>
                <a:tab pos="8153400" algn="l"/>
              </a:tabLst>
              <a:def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638300" indent="-266700" algn="l">
              <a:lnSpc>
                <a:spcPts val="2400"/>
              </a:lnSpc>
              <a:spcBef>
                <a:spcPts val="400"/>
              </a:spcBef>
              <a:buSzPct val="100000"/>
              <a:buChar char="–"/>
              <a:tabLst>
                <a:tab pos="2235200" algn="l"/>
                <a:tab pos="2921000" algn="l"/>
                <a:tab pos="3149600" algn="l"/>
                <a:tab pos="4064000" algn="l"/>
                <a:tab pos="4978400" algn="l"/>
                <a:tab pos="5892800" algn="l"/>
                <a:tab pos="6807200" algn="l"/>
                <a:tab pos="7721600" algn="l"/>
                <a:tab pos="86360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095500" indent="-266700" algn="l">
              <a:lnSpc>
                <a:spcPts val="2400"/>
              </a:lnSpc>
              <a:spcBef>
                <a:spcPts val="0"/>
              </a:spcBef>
              <a:buSzPct val="100000"/>
              <a:buChar char="»"/>
              <a:tabLst>
                <a:tab pos="2692400" algn="l"/>
                <a:tab pos="3606800" algn="l"/>
                <a:tab pos="3835400" algn="l"/>
                <a:tab pos="4521200" algn="l"/>
                <a:tab pos="5435600" algn="l"/>
                <a:tab pos="6350000" algn="l"/>
                <a:tab pos="7264400" algn="l"/>
                <a:tab pos="8178800" algn="l"/>
                <a:tab pos="90932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xfrm>
            <a:off x="8148319" y="6545580"/>
            <a:ext cx="266701" cy="304801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1500"/>
              </a:lnSpc>
              <a:tabLst>
                <a:tab pos="914400" algn="l"/>
                <a:tab pos="1828800" algn="l"/>
              </a:tabLst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723900" y="6248400"/>
            <a:ext cx="1816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500"/>
              </a:lnSpc>
              <a:tabLst>
                <a:tab pos="914400" algn="l"/>
                <a:tab pos="1828800" algn="l"/>
                <a:tab pos="18288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39" name="Shape 139"/>
          <p:cNvSpPr/>
          <p:nvPr>
            <p:ph type="title"/>
          </p:nvPr>
        </p:nvSpPr>
        <p:spPr>
          <a:xfrm>
            <a:off x="596900" y="0"/>
            <a:ext cx="7951470" cy="2362200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ts val="52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  <a:defRPr sz="4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xfrm>
            <a:off x="596900" y="1917700"/>
            <a:ext cx="7703820" cy="4843780"/>
          </a:xfrm>
          <a:prstGeom prst="rect">
            <a:avLst/>
          </a:prstGeom>
        </p:spPr>
        <p:txBody>
          <a:bodyPr/>
          <a:lstStyle>
            <a:lvl1pPr marL="355600" indent="-355600" algn="l">
              <a:lnSpc>
                <a:spcPts val="3800"/>
              </a:lnSpc>
              <a:spcBef>
                <a:spcPts val="800"/>
              </a:spcBef>
              <a:buSzPct val="100000"/>
              <a:buChar char="•"/>
              <a:tabLst>
                <a:tab pos="304800" algn="l"/>
                <a:tab pos="876300" algn="l"/>
                <a:tab pos="1790700" algn="l"/>
                <a:tab pos="2705100" algn="l"/>
                <a:tab pos="3619500" algn="l"/>
                <a:tab pos="4533900" algn="l"/>
                <a:tab pos="5448300" algn="l"/>
                <a:tab pos="6362700" algn="l"/>
                <a:tab pos="7277100" algn="l"/>
              </a:tabLst>
              <a:defRPr sz="3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774700" indent="-317500" algn="l">
              <a:lnSpc>
                <a:spcPts val="3300"/>
              </a:lnSpc>
              <a:spcBef>
                <a:spcPts val="600"/>
              </a:spcBef>
              <a:buSzPct val="100000"/>
              <a:buChar char="–"/>
              <a:tabLst>
                <a:tab pos="11938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</a:tabLst>
              <a:defRPr sz="2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160809" indent="-246409" algn="l">
              <a:spcBef>
                <a:spcPts val="500"/>
              </a:spcBef>
              <a:buSzPct val="100000"/>
              <a:buChar char="•"/>
              <a:tabLst>
                <a:tab pos="1752600" algn="l"/>
                <a:tab pos="1981200" algn="l"/>
                <a:tab pos="2667000" algn="l"/>
                <a:tab pos="3581400" algn="l"/>
                <a:tab pos="4495800" algn="l"/>
                <a:tab pos="5410200" algn="l"/>
                <a:tab pos="6324600" algn="l"/>
                <a:tab pos="7239000" algn="l"/>
                <a:tab pos="8153400" algn="l"/>
              </a:tabLst>
              <a:def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638300" indent="-266700" algn="l">
              <a:lnSpc>
                <a:spcPts val="2400"/>
              </a:lnSpc>
              <a:spcBef>
                <a:spcPts val="400"/>
              </a:spcBef>
              <a:buSzPct val="100000"/>
              <a:buChar char="–"/>
              <a:tabLst>
                <a:tab pos="2235200" algn="l"/>
                <a:tab pos="2921000" algn="l"/>
                <a:tab pos="3149600" algn="l"/>
                <a:tab pos="4064000" algn="l"/>
                <a:tab pos="4978400" algn="l"/>
                <a:tab pos="5892800" algn="l"/>
                <a:tab pos="6807200" algn="l"/>
                <a:tab pos="7721600" algn="l"/>
                <a:tab pos="86360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095500" indent="-266700" algn="l">
              <a:lnSpc>
                <a:spcPts val="2400"/>
              </a:lnSpc>
              <a:spcBef>
                <a:spcPts val="0"/>
              </a:spcBef>
              <a:buSzPct val="100000"/>
              <a:buChar char="»"/>
              <a:tabLst>
                <a:tab pos="2692400" algn="l"/>
                <a:tab pos="3606800" algn="l"/>
                <a:tab pos="3835400" algn="l"/>
                <a:tab pos="4521200" algn="l"/>
                <a:tab pos="5435600" algn="l"/>
                <a:tab pos="6350000" algn="l"/>
                <a:tab pos="7264400" algn="l"/>
                <a:tab pos="8178800" algn="l"/>
                <a:tab pos="90932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8148319" y="6545580"/>
            <a:ext cx="266701" cy="304801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1500"/>
              </a:lnSpc>
              <a:tabLst>
                <a:tab pos="914400" algn="l"/>
                <a:tab pos="1828800" algn="l"/>
              </a:tabLst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990600" y="203200"/>
            <a:ext cx="8178800" cy="749300"/>
          </a:xfrm>
          <a:prstGeom prst="rect">
            <a:avLst/>
          </a:prstGeom>
          <a:effectLst>
            <a:outerShdw sx="100000" sy="100000" kx="0" ky="0" algn="b" rotWithShape="0" blurRad="63500" dist="50800" dir="2700000">
              <a:srgbClr val="000000">
                <a:alpha val="61000"/>
              </a:srgbClr>
            </a:outerShdw>
          </a:effectLst>
        </p:spPr>
        <p:txBody>
          <a:bodyPr anchor="ctr"/>
          <a:lstStyle>
            <a:lvl1pPr indent="0">
              <a:lnSpc>
                <a:spcPts val="5700"/>
              </a:lnSpc>
              <a:tabLst>
                <a:tab pos="952500" algn="l"/>
              </a:tabLst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990600" y="2159000"/>
            <a:ext cx="8178800" cy="4470400"/>
          </a:xfrm>
          <a:prstGeom prst="rect">
            <a:avLst/>
          </a:prstGeom>
        </p:spPr>
        <p:txBody>
          <a:bodyPr anchor="ctr"/>
          <a:lstStyle>
            <a:lvl1pPr marL="538717" indent="-284717" algn="l">
              <a:lnSpc>
                <a:spcPts val="3800"/>
              </a:lnSpc>
              <a:spcBef>
                <a:spcPts val="2000"/>
              </a:spcBef>
              <a:buSzPct val="67859"/>
              <a:buBlip>
                <a:blip r:embed="rId2"/>
              </a:buBlip>
              <a:tabLst>
                <a:tab pos="1041400" algn="l"/>
              </a:tabLst>
              <a:defRPr sz="3200"/>
            </a:lvl1pPr>
            <a:lvl2pPr marL="868252" indent="-258652" algn="l">
              <a:lnSpc>
                <a:spcPts val="3300"/>
              </a:lnSpc>
              <a:spcBef>
                <a:spcPts val="2000"/>
              </a:spcBef>
              <a:buSzPct val="67859"/>
              <a:buBlip>
                <a:blip r:embed="rId2"/>
              </a:buBlip>
              <a:tabLst>
                <a:tab pos="1371600" algn="l"/>
              </a:tabLst>
              <a:defRPr sz="2800"/>
            </a:lvl2pPr>
            <a:lvl3pPr marL="1185087" indent="-232587" algn="l">
              <a:spcBef>
                <a:spcPts val="2000"/>
              </a:spcBef>
              <a:buSzPct val="67859"/>
              <a:buBlip>
                <a:blip r:embed="rId2"/>
              </a:buBlip>
              <a:tabLst>
                <a:tab pos="1689100" algn="l"/>
              </a:tabLst>
            </a:lvl3pPr>
            <a:lvl4pPr marL="1527987" indent="-232587" algn="l">
              <a:spcBef>
                <a:spcPts val="2000"/>
              </a:spcBef>
              <a:buSzPct val="67859"/>
              <a:buBlip>
                <a:blip r:embed="rId2"/>
              </a:buBlip>
              <a:tabLst>
                <a:tab pos="2032000" algn="l"/>
              </a:tabLst>
            </a:lvl4pPr>
            <a:lvl5pPr marL="1883587" indent="-232587" algn="l">
              <a:spcBef>
                <a:spcPts val="2000"/>
              </a:spcBef>
              <a:buSzPct val="67859"/>
              <a:buBlip>
                <a:blip r:embed="rId2"/>
              </a:buBlip>
              <a:tabLst>
                <a:tab pos="23876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gradFill flip="none" rotWithShape="1">
          <a:gsLst>
            <a:gs pos="0">
              <a:srgbClr val="434ED6">
                <a:alpha val="10000000"/>
              </a:srgbClr>
            </a:gs>
            <a:gs pos="100000">
              <a:srgbClr val="011279">
                <a:alpha val="10000000"/>
              </a:srgbClr>
            </a:gs>
          </a:gsLst>
          <a:lin ang="1974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body" idx="1"/>
          </p:nvPr>
        </p:nvSpPr>
        <p:spPr>
          <a:xfrm>
            <a:off x="114300" y="101600"/>
            <a:ext cx="9931400" cy="739140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127000" dist="63500" dir="21000000">
              <a:srgbClr val="AAADFF">
                <a:alpha val="75000"/>
              </a:srgbClr>
            </a:outerShdw>
          </a:effectLst>
        </p:spPr>
        <p:txBody>
          <a:bodyPr anchor="ctr"/>
          <a:lstStyle>
            <a:lvl1pPr marL="586105" indent="-332105" algn="l">
              <a:lnSpc>
                <a:spcPts val="3800"/>
              </a:lnSpc>
              <a:spcBef>
                <a:spcPts val="3900"/>
              </a:spcBef>
              <a:buSzPct val="83281"/>
              <a:buBlip>
                <a:blip r:embed="rId2"/>
              </a:buBlip>
              <a:tabLst>
                <a:tab pos="1092200" algn="l"/>
              </a:tabLst>
              <a:defRPr sz="3200">
                <a:solidFill>
                  <a:srgbClr val="4A43D1"/>
                </a:solidFill>
              </a:defRPr>
            </a:lvl1pPr>
            <a:lvl2pPr marL="941705" indent="-332105" algn="l">
              <a:lnSpc>
                <a:spcPts val="3300"/>
              </a:lnSpc>
              <a:spcBef>
                <a:spcPts val="3900"/>
              </a:spcBef>
              <a:buSzPct val="95178"/>
              <a:buBlip>
                <a:blip r:embed="rId2"/>
              </a:buBlip>
              <a:tabLst>
                <a:tab pos="1447800" algn="l"/>
              </a:tabLst>
              <a:defRPr sz="2800">
                <a:solidFill>
                  <a:srgbClr val="4A43D1"/>
                </a:solidFill>
              </a:defRPr>
            </a:lvl2pPr>
            <a:lvl3pPr marL="1284604" indent="-332104" algn="l">
              <a:spcBef>
                <a:spcPts val="3900"/>
              </a:spcBef>
              <a:buSzPct val="111041"/>
              <a:buBlip>
                <a:blip r:embed="rId2"/>
              </a:buBlip>
              <a:tabLst>
                <a:tab pos="1790700" algn="l"/>
              </a:tabLst>
              <a:defRPr>
                <a:solidFill>
                  <a:srgbClr val="4A43D1"/>
                </a:solidFill>
              </a:defRPr>
            </a:lvl3pPr>
            <a:lvl4pPr marL="1627504" indent="-332104" algn="l">
              <a:spcBef>
                <a:spcPts val="3900"/>
              </a:spcBef>
              <a:buSzPct val="111041"/>
              <a:buBlip>
                <a:blip r:embed="rId2"/>
              </a:buBlip>
              <a:tabLst>
                <a:tab pos="2133600" algn="l"/>
              </a:tabLst>
              <a:defRPr>
                <a:solidFill>
                  <a:srgbClr val="4A43D1"/>
                </a:solidFill>
              </a:defRPr>
            </a:lvl4pPr>
            <a:lvl5pPr marL="1983104" indent="-332104" algn="l">
              <a:spcBef>
                <a:spcPts val="3900"/>
              </a:spcBef>
              <a:buSzPct val="111041"/>
              <a:buBlip>
                <a:blip r:embed="rId2"/>
              </a:buBlip>
              <a:tabLst>
                <a:tab pos="2489200" algn="l"/>
              </a:tabLst>
              <a:defRPr>
                <a:solidFill>
                  <a:srgbClr val="4A43D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990600" y="2324100"/>
            <a:ext cx="8178800" cy="29718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White_photo-h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990600" y="5753100"/>
            <a:ext cx="8178800" cy="1333500"/>
          </a:xfrm>
          <a:prstGeom prst="rect">
            <a:avLst/>
          </a:prstGeom>
        </p:spPr>
        <p:txBody>
          <a:bodyPr anchor="t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White_photo-v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title"/>
          </p:nvPr>
        </p:nvSpPr>
        <p:spPr>
          <a:xfrm>
            <a:off x="444500" y="1104900"/>
            <a:ext cx="4635500" cy="2578100"/>
          </a:xfrm>
          <a:prstGeom prst="rect">
            <a:avLst/>
          </a:prstGeom>
        </p:spPr>
        <p:txBody>
          <a:bodyPr/>
          <a:lstStyle>
            <a:lvl1pPr indent="0">
              <a:lnSpc>
                <a:spcPts val="6400"/>
              </a:lnSpc>
              <a:tabLst>
                <a:tab pos="952500" algn="l"/>
              </a:tabLst>
              <a:defRPr sz="5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sz="quarter" idx="1"/>
          </p:nvPr>
        </p:nvSpPr>
        <p:spPr>
          <a:xfrm>
            <a:off x="444500" y="3746500"/>
            <a:ext cx="4635500" cy="2578100"/>
          </a:xfrm>
          <a:prstGeom prst="rect">
            <a:avLst/>
          </a:prstGeom>
        </p:spPr>
        <p:txBody>
          <a:bodyPr/>
          <a:lstStyle>
            <a:lvl1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White_photo-bullet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 anchor="ctr"/>
          <a:lstStyle>
            <a:lvl1pPr marL="641709" indent="-387709" algn="l">
              <a:spcBef>
                <a:spcPts val="3100"/>
              </a:spcBef>
              <a:buSzPct val="171000"/>
              <a:buChar char="•"/>
              <a:tabLst>
                <a:tab pos="1143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7309" indent="-387709" algn="l">
              <a:spcBef>
                <a:spcPts val="3100"/>
              </a:spcBef>
              <a:buSzPct val="171000"/>
              <a:buChar char="•"/>
              <a:tabLst>
                <a:tab pos="14986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40209" indent="-387709" algn="l">
              <a:spcBef>
                <a:spcPts val="3100"/>
              </a:spcBef>
              <a:buSzPct val="171000"/>
              <a:buChar char="•"/>
              <a:tabLst>
                <a:tab pos="1841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83109" indent="-387709" algn="l">
              <a:spcBef>
                <a:spcPts val="3100"/>
              </a:spcBef>
              <a:buSzPct val="171000"/>
              <a:buChar char="•"/>
              <a:tabLst>
                <a:tab pos="21844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709" indent="-387709" algn="l">
              <a:spcBef>
                <a:spcPts val="3100"/>
              </a:spcBef>
              <a:buSzPct val="171000"/>
              <a:buChar char="•"/>
              <a:tabLst>
                <a:tab pos="2540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001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90600" y="6235700"/>
            <a:ext cx="81788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940300" y="7251700"/>
            <a:ext cx="266700" cy="2794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ts val="1600"/>
              </a:lnSpc>
              <a:tabLst>
                <a:tab pos="838200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-127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1pPr>
      <a:lvl2pPr marL="0" marR="0" indent="2159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2pPr>
      <a:lvl3pPr marL="0" marR="0" indent="4445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3pPr>
      <a:lvl4pPr marL="0" marR="0" indent="6731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4pPr>
      <a:lvl5pPr marL="0" marR="0" indent="9017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5pPr>
      <a:lvl6pPr marL="0" marR="0" indent="11303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6pPr>
      <a:lvl7pPr marL="0" marR="0" indent="13589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7pPr>
      <a:lvl8pPr marL="0" marR="0" indent="15875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8pPr>
      <a:lvl9pPr marL="0" marR="0" indent="18161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9pPr>
    </p:titleStyle>
    <p:bodyStyle>
      <a:lvl1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1pPr>
      <a:lvl2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2pPr>
      <a:lvl3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3pPr>
      <a:lvl4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4pPr>
      <a:lvl5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5pPr>
      <a:lvl6pPr marL="0" marR="0" indent="3556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6pPr>
      <a:lvl7pPr marL="0" marR="0" indent="7112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7pPr>
      <a:lvl8pPr marL="0" marR="0" indent="10668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8pPr>
      <a:lvl9pPr marL="0" marR="0" indent="14224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9pPr>
    </p:bodyStyle>
    <p:otherStyle>
      <a:lvl1pPr marL="0" marR="0" indent="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4.png"/><Relationship Id="rId5" Type="http://schemas.openxmlformats.org/officeDocument/2006/relationships/image" Target="../media/image2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3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3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50.png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18.png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1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
</file>

<file path=ppt/slides/_rels/slide1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1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1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1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1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
</file>

<file path=ppt/slides/_rels/slide1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
</file>

<file path=ppt/slides/_rels/slide1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
</file>

<file path=ppt/slides/_rels/slide1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
</file>

<file path=ppt/slides/_rels/slide1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35.png"/></Relationships>

</file>

<file path=ppt/slides/_rels/slide1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35.png"/><Relationship Id="rId5" Type="http://schemas.openxmlformats.org/officeDocument/2006/relationships/image" Target="../media/image7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1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35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1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72.png"/></Relationships>

</file>

<file path=ppt/slides/_rels/slide1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72.png"/></Relationships>

</file>

<file path=ppt/slides/_rels/slide1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72.png"/></Relationships>

</file>

<file path=ppt/slides/_rels/slide1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63.png"/></Relationships>

</file>

<file path=ppt/slides/_rels/slide1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63.png"/><Relationship Id="rId4" Type="http://schemas.openxmlformats.org/officeDocument/2006/relationships/image" Target="../media/image73.png"/></Relationships>

</file>

<file path=ppt/slides/_rels/slide1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63.png"/></Relationships>

</file>

<file path=ppt/slides/_rels/slide1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63.png"/></Relationships>

</file>

<file path=ppt/slides/_rels/slide1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1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
</file>

<file path=ppt/slides/_rels/slide1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
</file>

<file path=ppt/slides/_rels/slide1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
</file>

<file path=ppt/slides/_rels/slide1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
</file>

<file path=ppt/slides/_rels/slide1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
</file>

<file path=ppt/slides/_rels/slide1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
</file>

<file path=ppt/slides/_rels/slide1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1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7.png"/></Relationships>

</file>

<file path=ppt/slides/_rels/slide1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
</file>

<file path=ppt/slides/_rels/slide1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
</file>

<file path=ppt/slides/_rels/slide1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
</file>

<file path=ppt/slides/_rels/slide1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
</file>

<file path=ppt/slides/_rels/slide1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
</file>

<file path=ppt/slides/_rels/slide1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
</file>

<file path=ppt/slides/_rels/slide1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
</file>

<file path=ppt/slides/_rels/slide2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2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2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2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2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2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4.tif"/></Relationships>

</file>

<file path=ppt/slides/_rels/slide2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2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2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2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
</file>

<file path=ppt/slides/_rels/slide2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4.tif"/></Relationships>

</file>

<file path=ppt/slides/_rels/slide2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4.tif"/><Relationship Id="rId4" Type="http://schemas.openxmlformats.org/officeDocument/2006/relationships/image" Target="../media/image95.png"/></Relationships>

</file>

<file path=ppt/slides/_rels/slide2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4.tif"/><Relationship Id="rId4" Type="http://schemas.openxmlformats.org/officeDocument/2006/relationships/image" Target="../media/image88.png"/></Relationships>

</file>

<file path=ppt/slides/_rels/slide2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4.tif"/><Relationship Id="rId4" Type="http://schemas.openxmlformats.org/officeDocument/2006/relationships/image" Target="../media/image88.png"/><Relationship Id="rId5" Type="http://schemas.openxmlformats.org/officeDocument/2006/relationships/image" Target="../media/image96.png"/></Relationships>

</file>

<file path=ppt/slides/_rels/slide2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2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4.jpeg"/></Relationships>

</file>

<file path=ppt/slides/_rels/slide2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7.tif"/><Relationship Id="rId8" Type="http://schemas.openxmlformats.org/officeDocument/2006/relationships/image" Target="../media/image99.png"/></Relationships>

</file>

<file path=ppt/slides/_rels/slide2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/Relationships>

</file>

<file path=ppt/slides/_rels/slide2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2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2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2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2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
</file>

<file path=ppt/slides/_rels/slide2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/Relationships>

</file>

<file path=ppt/slides/_rels/slide2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2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
</file>

<file path=ppt/slides/_rels/slide2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tree_movie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79749" y="-139700"/>
            <a:ext cx="10504849" cy="410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0160000" cy="396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-12700" y="3924300"/>
            <a:ext cx="11303000" cy="3695700"/>
          </a:xfrm>
          <a:prstGeom prst="rect">
            <a:avLst/>
          </a:prstGeom>
          <a:solidFill>
            <a:srgbClr val="3973CB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100"/>
              </a:lnSpc>
              <a:tabLst>
                <a:tab pos="838200" algn="l"/>
              </a:tabLst>
              <a:defRPr sz="2600">
                <a:solidFill>
                  <a:srgbClr val="7979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-975360" y="4520438"/>
            <a:ext cx="12110720" cy="2503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52400" dist="63500" dir="2700000">
              <a:srgbClr val="000000">
                <a:alpha val="1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algn="ctr">
              <a:lnSpc>
                <a:spcPts val="3600"/>
              </a:lnSpc>
              <a:spcBef>
                <a:spcPts val="200"/>
              </a:spcBef>
              <a:tabLst>
                <a:tab pos="1244600" algn="l"/>
              </a:tabLst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Brian R. Moore</a:t>
            </a:r>
            <a:br/>
            <a:r>
              <a:rPr sz="2600">
                <a:solidFill>
                  <a:srgbClr val="C0C0C0"/>
                </a:solidFill>
              </a:rPr>
              <a:t>Department of Evolution &amp; Ecology</a:t>
            </a:r>
            <a:br>
              <a:rPr sz="2600">
                <a:solidFill>
                  <a:srgbClr val="C0C0C0"/>
                </a:solidFill>
              </a:rPr>
            </a:br>
            <a:r>
              <a:rPr sz="2600">
                <a:solidFill>
                  <a:srgbClr val="C0C0C0"/>
                </a:solidFill>
              </a:rPr>
              <a:t>University of California, Davis</a:t>
            </a:r>
            <a:endParaRPr>
              <a:solidFill>
                <a:srgbClr val="C0C0C0"/>
              </a:solidFill>
            </a:endParaRPr>
          </a:p>
          <a:p>
            <a:pPr algn="ctr">
              <a:lnSpc>
                <a:spcPts val="2400"/>
              </a:lnSpc>
              <a:spcBef>
                <a:spcPts val="200"/>
              </a:spcBef>
              <a:tabLst>
                <a:tab pos="977900" algn="l"/>
              </a:tabLst>
              <a:defRPr sz="20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CoME, 2019</a:t>
            </a:r>
          </a:p>
        </p:txBody>
      </p:sp>
      <p:sp>
        <p:nvSpPr>
          <p:cNvPr id="199" name="Shape 199"/>
          <p:cNvSpPr/>
          <p:nvPr/>
        </p:nvSpPr>
        <p:spPr>
          <a:xfrm>
            <a:off x="990600" y="723900"/>
            <a:ext cx="8178800" cy="419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-12700" algn="ctr">
              <a:lnSpc>
                <a:spcPts val="4600"/>
              </a:lnSpc>
              <a:tabLst>
                <a:tab pos="977900" algn="l"/>
              </a:tabLst>
              <a:defRPr sz="3900">
                <a:solidFill>
                  <a:srgbClr val="021EA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Lecture 6: </a:t>
            </a:r>
            <a:r>
              <a:t>Bayesian Inference </a:t>
            </a:r>
            <a:r>
              <a:t>of Phylogeny and MCMC Diagnosis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3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23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499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122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2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</p:childTnLst>
        </p:cTn>
      </p:par>
    </p:tnLst>
    <p:bldLst>
      <p:bldP build="whole" bldLvl="1" animBg="1" rev="0" advAuto="0" spid="198" grpId="2"/>
      <p:bldP build="whole" bldLvl="1" animBg="1" rev="0" advAuto="0" spid="199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637802" y="2528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31" name="Shape 331"/>
          <p:cNvSpPr/>
          <p:nvPr/>
        </p:nvSpPr>
        <p:spPr>
          <a:xfrm>
            <a:off x="56919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32" name="Shape 332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35" name="Shape 335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36" name="Shape 336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37" name="Shape 337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340" name="Shape 340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346" name="Group 346"/>
          <p:cNvGrpSpPr/>
          <p:nvPr/>
        </p:nvGrpSpPr>
        <p:grpSpPr>
          <a:xfrm>
            <a:off x="1308100" y="2502420"/>
            <a:ext cx="3198730" cy="3198611"/>
            <a:chOff x="0" y="89420"/>
            <a:chExt cx="3198729" cy="3198610"/>
          </a:xfrm>
        </p:grpSpPr>
        <p:sp>
          <p:nvSpPr>
            <p:cNvPr id="341" name="Shape 341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2050306" y="89420"/>
              <a:ext cx="1148424" cy="45668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1709318" y="2741031"/>
              <a:ext cx="1465683" cy="547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 flipH="1">
              <a:off x="1340893" y="5461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5" name="Shape 345"/>
            <p:cNvSpPr/>
            <p:nvPr/>
          </p:nvSpPr>
          <p:spPr>
            <a:xfrm flipH="1" flipV="1">
              <a:off x="1340893" y="18542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47" name="Shape 347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grpSp>
        <p:nvGrpSpPr>
          <p:cNvPr id="351" name="Group 351"/>
          <p:cNvGrpSpPr/>
          <p:nvPr/>
        </p:nvGrpSpPr>
        <p:grpSpPr>
          <a:xfrm>
            <a:off x="4923149" y="5455304"/>
            <a:ext cx="3573151" cy="1382518"/>
            <a:chOff x="198749" y="-31095"/>
            <a:chExt cx="3573150" cy="1382516"/>
          </a:xfrm>
        </p:grpSpPr>
        <p:sp>
          <p:nvSpPr>
            <p:cNvPr id="348" name="Shape 348"/>
            <p:cNvSpPr/>
            <p:nvPr/>
          </p:nvSpPr>
          <p:spPr>
            <a:xfrm>
              <a:off x="1536700" y="9906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198749" y="-31096"/>
              <a:ext cx="3256296" cy="573895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0" name="Shape 350"/>
            <p:cNvSpPr/>
            <p:nvPr/>
          </p:nvSpPr>
          <p:spPr>
            <a:xfrm flipH="1" flipV="1">
              <a:off x="1981823" y="546719"/>
              <a:ext cx="504994" cy="50499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pic>
        <p:nvPicPr>
          <p:cNvPr id="352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36239" t="0" r="0" b="57535"/>
          <a:stretch>
            <a:fillRect/>
          </a:stretch>
        </p:blipFill>
        <p:spPr>
          <a:xfrm>
            <a:off x="4933781" y="5022686"/>
            <a:ext cx="3200405" cy="4152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358" name="Group 358"/>
          <p:cNvGrpSpPr/>
          <p:nvPr/>
        </p:nvGrpSpPr>
        <p:grpSpPr>
          <a:xfrm>
            <a:off x="3822700" y="2506162"/>
            <a:ext cx="3015643" cy="2904038"/>
            <a:chOff x="0" y="93162"/>
            <a:chExt cx="3015642" cy="2904037"/>
          </a:xfrm>
        </p:grpSpPr>
        <p:sp>
          <p:nvSpPr>
            <p:cNvPr id="353" name="Shape 353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825500" y="93162"/>
              <a:ext cx="1068902" cy="409815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1665993" y="2451100"/>
              <a:ext cx="134965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6" name="Shape 356"/>
            <p:cNvSpPr/>
            <p:nvPr/>
          </p:nvSpPr>
          <p:spPr>
            <a:xfrm flipH="1">
              <a:off x="850900" y="501558"/>
              <a:ext cx="616514" cy="926149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7" name="Shape 357"/>
            <p:cNvSpPr/>
            <p:nvPr/>
          </p:nvSpPr>
          <p:spPr>
            <a:xfrm flipH="1" flipV="1">
              <a:off x="861111" y="1836636"/>
              <a:ext cx="805195" cy="612323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64" name="Group 364"/>
          <p:cNvGrpSpPr/>
          <p:nvPr/>
        </p:nvGrpSpPr>
        <p:grpSpPr>
          <a:xfrm>
            <a:off x="5756484" y="2505713"/>
            <a:ext cx="3273216" cy="2904487"/>
            <a:chOff x="-1038015" y="92713"/>
            <a:chExt cx="3273215" cy="2904486"/>
          </a:xfrm>
        </p:grpSpPr>
        <p:sp>
          <p:nvSpPr>
            <p:cNvPr id="359" name="Shape 359"/>
            <p:cNvSpPr/>
            <p:nvPr/>
          </p:nvSpPr>
          <p:spPr>
            <a:xfrm>
              <a:off x="0" y="1409700"/>
              <a:ext cx="2235200" cy="348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7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-1038016" y="92713"/>
              <a:ext cx="688820" cy="41071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1" name="Shape 361"/>
            <p:cNvSpPr/>
            <p:nvPr/>
          </p:nvSpPr>
          <p:spPr>
            <a:xfrm flipH="1" flipV="1">
              <a:off x="-359395" y="503471"/>
              <a:ext cx="1803417" cy="904756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0800" y="2451100"/>
              <a:ext cx="846405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3" name="Shape 363"/>
            <p:cNvSpPr/>
            <p:nvPr/>
          </p:nvSpPr>
          <p:spPr>
            <a:xfrm flipH="1">
              <a:off x="896075" y="1875168"/>
              <a:ext cx="577008" cy="57700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pic>
        <p:nvPicPr>
          <p:cNvPr id="36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64935" b="0"/>
          <a:stretch>
            <a:fillRect/>
          </a:stretch>
        </p:blipFill>
        <p:spPr>
          <a:xfrm>
            <a:off x="3114771" y="5022686"/>
            <a:ext cx="1760054" cy="977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36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40225" t="50000" r="0" b="0"/>
          <a:stretch>
            <a:fillRect/>
          </a:stretch>
        </p:blipFill>
        <p:spPr>
          <a:xfrm>
            <a:off x="4939908" y="5522214"/>
            <a:ext cx="2716945" cy="444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Shape 3460"/>
          <p:cNvSpPr/>
          <p:nvPr/>
        </p:nvSpPr>
        <p:spPr>
          <a:xfrm>
            <a:off x="1003300" y="4356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5. Generate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U[0,1]</a:t>
            </a:r>
            <a:r>
              <a:t>, accept if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 &gt; U</a:t>
            </a:r>
          </a:p>
        </p:txBody>
      </p:sp>
      <p:sp>
        <p:nvSpPr>
          <p:cNvPr id="3461" name="Shape 346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462" name="Shape 346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3463" name="Shape 3463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3464" name="Shape 3464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3465" name="Shape 3465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3468" name="Group 3468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3466" name="Shape 3466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346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3469" name="Shape 3469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4. Calculate the probability of accepting the proposed change,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</a:p>
        </p:txBody>
      </p:sp>
      <p:grpSp>
        <p:nvGrpSpPr>
          <p:cNvPr id="3472" name="Group 3472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3470" name="Shape 3470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347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3473" name="Shape 3473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Shape 3475"/>
          <p:cNvSpPr/>
          <p:nvPr/>
        </p:nvSpPr>
        <p:spPr>
          <a:xfrm>
            <a:off x="1003300" y="4737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6. Repeat steps 2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5 an ‘adequate’ number of times</a:t>
            </a:r>
          </a:p>
        </p:txBody>
      </p:sp>
      <p:sp>
        <p:nvSpPr>
          <p:cNvPr id="3476" name="Shape 3476"/>
          <p:cNvSpPr/>
          <p:nvPr/>
        </p:nvSpPr>
        <p:spPr>
          <a:xfrm>
            <a:off x="1003300" y="4356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5. Generate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U[0,1]</a:t>
            </a:r>
            <a:r>
              <a:t>, accept if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 &gt; U</a:t>
            </a:r>
          </a:p>
        </p:txBody>
      </p:sp>
      <p:sp>
        <p:nvSpPr>
          <p:cNvPr id="3477" name="Shape 3477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4. Calculate the probability of accepting the proposed change,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3478" name="Shape 347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479" name="Shape 347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3480" name="Shape 3480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3481" name="Shape 3481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3482" name="Shape 3482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3485" name="Group 3485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3483" name="Shape 3483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348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3488" name="Group 3488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3486" name="Shape 3486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348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3489" name="Shape 3489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Shape 349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492" name="Shape 349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493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49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495" name="Shape 3495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96" name="Shape 3496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97" name="Shape 3497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49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499" name="Shape 3499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00" name="Shape 3500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Shape 350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503" name="Shape 350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504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505" name="Shape 3505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5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07" name="Shape 3507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08" name="Shape 3508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09" name="Shape 3509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51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51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12" name="Shape 3512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3" name="Shape 3513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514" name="Shape 3514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Shape 351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517" name="Shape 351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51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5706" y="4177937"/>
            <a:ext cx="4566988" cy="58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519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5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21" name="Shape 3521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22" name="Shape 3522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23" name="Shape 3523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52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5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26" name="Shape 3526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527" name="Shape 3527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grpSp>
        <p:nvGrpSpPr>
          <p:cNvPr id="3530" name="Group 3530"/>
          <p:cNvGrpSpPr/>
          <p:nvPr/>
        </p:nvGrpSpPr>
        <p:grpSpPr>
          <a:xfrm>
            <a:off x="6023691" y="4209956"/>
            <a:ext cx="1536701" cy="1258591"/>
            <a:chOff x="1248491" y="-616043"/>
            <a:chExt cx="1536700" cy="1258589"/>
          </a:xfrm>
        </p:grpSpPr>
        <p:sp>
          <p:nvSpPr>
            <p:cNvPr id="3528" name="Shape 3528"/>
            <p:cNvSpPr/>
            <p:nvPr/>
          </p:nvSpPr>
          <p:spPr>
            <a:xfrm>
              <a:off x="1570134" y="-616044"/>
              <a:ext cx="893414" cy="57165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29" name="Shape 3529"/>
            <p:cNvSpPr/>
            <p:nvPr/>
          </p:nvSpPr>
          <p:spPr>
            <a:xfrm>
              <a:off x="1248491" y="82774"/>
              <a:ext cx="1536701" cy="559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proposal </a:t>
              </a:r>
              <a:br/>
              <a:r>
                <a:t>ratio </a:t>
              </a:r>
            </a:p>
          </p:txBody>
        </p:sp>
      </p:grpSp>
      <p:sp>
        <p:nvSpPr>
          <p:cNvPr id="3531" name="Shape 3531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32" name="Shape 3532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535" name="Group 3535"/>
          <p:cNvGrpSpPr/>
          <p:nvPr/>
        </p:nvGrpSpPr>
        <p:grpSpPr>
          <a:xfrm>
            <a:off x="4070096" y="4209956"/>
            <a:ext cx="1536701" cy="1258591"/>
            <a:chOff x="0" y="0"/>
            <a:chExt cx="1536700" cy="1258589"/>
          </a:xfrm>
        </p:grpSpPr>
        <p:sp>
          <p:nvSpPr>
            <p:cNvPr id="3533" name="Shape 3533"/>
            <p:cNvSpPr/>
            <p:nvPr/>
          </p:nvSpPr>
          <p:spPr>
            <a:xfrm>
              <a:off x="0" y="698817"/>
              <a:ext cx="1536700" cy="559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likelihood </a:t>
              </a:r>
              <a:br/>
              <a:r>
                <a:t>ratio </a:t>
              </a:r>
            </a:p>
          </p:txBody>
        </p:sp>
        <p:sp>
          <p:nvSpPr>
            <p:cNvPr id="3534" name="Shape 3534"/>
            <p:cNvSpPr/>
            <p:nvPr/>
          </p:nvSpPr>
          <p:spPr>
            <a:xfrm>
              <a:off x="272512" y="0"/>
              <a:ext cx="991676" cy="57165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538" name="Group 3538"/>
          <p:cNvGrpSpPr/>
          <p:nvPr/>
        </p:nvGrpSpPr>
        <p:grpSpPr>
          <a:xfrm>
            <a:off x="5060696" y="4209956"/>
            <a:ext cx="1536701" cy="1258591"/>
            <a:chOff x="-127000" y="0"/>
            <a:chExt cx="1536700" cy="1258589"/>
          </a:xfrm>
        </p:grpSpPr>
        <p:sp>
          <p:nvSpPr>
            <p:cNvPr id="3536" name="Shape 3536"/>
            <p:cNvSpPr/>
            <p:nvPr/>
          </p:nvSpPr>
          <p:spPr>
            <a:xfrm>
              <a:off x="-127000" y="698817"/>
              <a:ext cx="1536700" cy="559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prior </a:t>
              </a:r>
              <a:br/>
              <a:r>
                <a:t>ratio </a:t>
              </a:r>
            </a:p>
          </p:txBody>
        </p:sp>
        <p:sp>
          <p:nvSpPr>
            <p:cNvPr id="3537" name="Shape 3537"/>
            <p:cNvSpPr/>
            <p:nvPr/>
          </p:nvSpPr>
          <p:spPr>
            <a:xfrm>
              <a:off x="266314" y="0"/>
              <a:ext cx="750072" cy="57165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99"/>
                                        <p:tgtEl>
                                          <p:spTgt spid="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5" grpId="1"/>
      <p:bldP build="whole" bldLvl="1" animBg="1" rev="0" advAuto="0" spid="3538" grpId="2"/>
      <p:bldP build="whole" bldLvl="1" animBg="1" rev="0" advAuto="0" spid="3530" grpId="3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Shape 354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541" name="Shape 354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542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54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44" name="Shape 3544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5" name="Shape 3545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46" name="Shape 3546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54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54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49" name="Shape 3549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550" name="Shape 3550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551" name="Shape 3551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52" name="Shape 3552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555" name="Group 3555"/>
          <p:cNvGrpSpPr/>
          <p:nvPr/>
        </p:nvGrpSpPr>
        <p:grpSpPr>
          <a:xfrm>
            <a:off x="4070096" y="4209956"/>
            <a:ext cx="1536701" cy="1258591"/>
            <a:chOff x="0" y="0"/>
            <a:chExt cx="1536700" cy="1258589"/>
          </a:xfrm>
        </p:grpSpPr>
        <p:sp>
          <p:nvSpPr>
            <p:cNvPr id="3553" name="Shape 3553"/>
            <p:cNvSpPr/>
            <p:nvPr/>
          </p:nvSpPr>
          <p:spPr>
            <a:xfrm>
              <a:off x="0" y="698817"/>
              <a:ext cx="1536700" cy="559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likelihood </a:t>
              </a:r>
              <a:br/>
              <a:r>
                <a:t>ratio </a:t>
              </a:r>
            </a:p>
          </p:txBody>
        </p:sp>
        <p:sp>
          <p:nvSpPr>
            <p:cNvPr id="3554" name="Shape 3554"/>
            <p:cNvSpPr/>
            <p:nvPr/>
          </p:nvSpPr>
          <p:spPr>
            <a:xfrm>
              <a:off x="272512" y="0"/>
              <a:ext cx="991676" cy="57165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558" name="Group 3558"/>
          <p:cNvGrpSpPr/>
          <p:nvPr/>
        </p:nvGrpSpPr>
        <p:grpSpPr>
          <a:xfrm>
            <a:off x="5060696" y="4209956"/>
            <a:ext cx="1536701" cy="1258591"/>
            <a:chOff x="-127000" y="0"/>
            <a:chExt cx="1536700" cy="1258589"/>
          </a:xfrm>
        </p:grpSpPr>
        <p:sp>
          <p:nvSpPr>
            <p:cNvPr id="3556" name="Shape 3556"/>
            <p:cNvSpPr/>
            <p:nvPr/>
          </p:nvSpPr>
          <p:spPr>
            <a:xfrm>
              <a:off x="-127000" y="698817"/>
              <a:ext cx="1536700" cy="559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prior </a:t>
              </a:r>
              <a:br/>
              <a:r>
                <a:t>ratio </a:t>
              </a:r>
            </a:p>
          </p:txBody>
        </p:sp>
        <p:sp>
          <p:nvSpPr>
            <p:cNvPr id="3557" name="Shape 3557"/>
            <p:cNvSpPr/>
            <p:nvPr/>
          </p:nvSpPr>
          <p:spPr>
            <a:xfrm>
              <a:off x="266314" y="0"/>
              <a:ext cx="750072" cy="57165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55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9835" y="4175631"/>
            <a:ext cx="351405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wipe dir="l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Shape 356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562" name="Shape 356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563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5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65" name="Shape 3565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6" name="Shape 3566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7" name="Shape 3567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56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56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70" name="Shape 3570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571" name="Shape 3571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572" name="Shape 3572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73" name="Shape 3573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74" name="Shape 3574"/>
          <p:cNvSpPr/>
          <p:nvPr/>
        </p:nvSpPr>
        <p:spPr>
          <a:xfrm>
            <a:off x="4470146" y="4908774"/>
            <a:ext cx="1536701" cy="5597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posterior </a:t>
            </a:r>
            <a:br/>
            <a:r>
              <a:t>ratio </a:t>
            </a:r>
          </a:p>
        </p:txBody>
      </p:sp>
      <p:sp>
        <p:nvSpPr>
          <p:cNvPr id="3575" name="Shape 3575"/>
          <p:cNvSpPr/>
          <p:nvPr/>
        </p:nvSpPr>
        <p:spPr>
          <a:xfrm>
            <a:off x="4347557" y="4209956"/>
            <a:ext cx="1849180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57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9835" y="4175631"/>
            <a:ext cx="351405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wipe dir="d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Shape 357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579" name="Shape 357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58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58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82" name="Shape 3582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83" name="Shape 3583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84" name="Shape 3584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58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58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87" name="Shape 3587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588" name="Shape 3588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589" name="Shape 3589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90" name="Shape 3590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91" name="Shape 3591"/>
          <p:cNvSpPr/>
          <p:nvPr/>
        </p:nvSpPr>
        <p:spPr>
          <a:xfrm>
            <a:off x="4076446" y="4908774"/>
            <a:ext cx="1536701" cy="5597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posterior </a:t>
            </a:r>
            <a:br/>
            <a:r>
              <a:t>ratio </a:t>
            </a:r>
          </a:p>
        </p:txBody>
      </p:sp>
      <p:sp>
        <p:nvSpPr>
          <p:cNvPr id="3592" name="Shape 3592"/>
          <p:cNvSpPr/>
          <p:nvPr/>
        </p:nvSpPr>
        <p:spPr>
          <a:xfrm>
            <a:off x="4347557" y="4209956"/>
            <a:ext cx="981780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59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2" grpId="1"/>
      <p:bldP build="whole" bldLvl="1" animBg="1" rev="0" advAuto="0" spid="3591" grpId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Shape 359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596" name="Shape 359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597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59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599" name="Shape 3599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00" name="Shape 3600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01" name="Shape 3601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60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60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604" name="Shape 3604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605" name="Shape 3605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pic>
        <p:nvPicPr>
          <p:cNvPr id="3606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74024" t="0" r="0" b="0"/>
          <a:stretch>
            <a:fillRect/>
          </a:stretch>
        </p:blipFill>
        <p:spPr>
          <a:xfrm>
            <a:off x="5445267" y="4175631"/>
            <a:ext cx="94726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607" name="Shape 3607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08" name="Shape 3608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60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1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74024" t="0" r="0" b="0"/>
          <a:stretch>
            <a:fillRect/>
          </a:stretch>
        </p:blipFill>
        <p:spPr>
          <a:xfrm>
            <a:off x="5445267" y="4175631"/>
            <a:ext cx="94726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6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613" name="Shape 361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614" name="Shape 361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615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61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617" name="Shape 3617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8" name="Shape 3618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9" name="Shape 3619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62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62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622" name="Shape 3622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623" name="Shape 3623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624" name="Shape 3624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25" name="Shape 3625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26" name="Shape 3626"/>
          <p:cNvSpPr/>
          <p:nvPr/>
        </p:nvSpPr>
        <p:spPr>
          <a:xfrm>
            <a:off x="4072035" y="4209956"/>
            <a:ext cx="165101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TR_Q_m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800" y="4519892"/>
            <a:ext cx="4368800" cy="15410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9" name="Group 379"/>
          <p:cNvGrpSpPr/>
          <p:nvPr/>
        </p:nvGrpSpPr>
        <p:grpSpPr>
          <a:xfrm>
            <a:off x="7429500" y="3759200"/>
            <a:ext cx="1454870" cy="1183010"/>
            <a:chOff x="0" y="0"/>
            <a:chExt cx="1454869" cy="1183009"/>
          </a:xfrm>
        </p:grpSpPr>
        <p:sp>
          <p:nvSpPr>
            <p:cNvPr id="369" name="Shape 369"/>
            <p:cNvSpPr/>
            <p:nvPr/>
          </p:nvSpPr>
          <p:spPr>
            <a:xfrm>
              <a:off x="0" y="0"/>
              <a:ext cx="640631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</a:t>
              </a:r>
            </a:p>
          </p:txBody>
        </p:sp>
        <p:sp>
          <p:nvSpPr>
            <p:cNvPr id="370" name="Shape 370"/>
            <p:cNvSpPr/>
            <p:nvPr/>
          </p:nvSpPr>
          <p:spPr>
            <a:xfrm>
              <a:off x="800100" y="0"/>
              <a:ext cx="65477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0" y="800100"/>
              <a:ext cx="640631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800100" y="800100"/>
              <a:ext cx="626617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</p:txBody>
        </p:sp>
        <p:sp>
          <p:nvSpPr>
            <p:cNvPr id="373" name="Shape 373"/>
            <p:cNvSpPr/>
            <p:nvPr/>
          </p:nvSpPr>
          <p:spPr>
            <a:xfrm flipV="1">
              <a:off x="622300" y="203193"/>
              <a:ext cx="544473" cy="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4" name="Shape 374"/>
            <p:cNvSpPr/>
            <p:nvPr/>
          </p:nvSpPr>
          <p:spPr>
            <a:xfrm flipV="1">
              <a:off x="622300" y="990600"/>
              <a:ext cx="544473" cy="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5" name="Shape 375"/>
            <p:cNvSpPr/>
            <p:nvPr/>
          </p:nvSpPr>
          <p:spPr>
            <a:xfrm flipH="1">
              <a:off x="1288236" y="337367"/>
              <a:ext cx="1" cy="5444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6" name="Shape 376"/>
            <p:cNvSpPr/>
            <p:nvPr/>
          </p:nvSpPr>
          <p:spPr>
            <a:xfrm flipH="1">
              <a:off x="482606" y="330199"/>
              <a:ext cx="1" cy="5444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7" name="Shape 377"/>
            <p:cNvSpPr/>
            <p:nvPr/>
          </p:nvSpPr>
          <p:spPr>
            <a:xfrm flipH="1">
              <a:off x="569506" y="280360"/>
              <a:ext cx="641575" cy="6415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8" name="Shape 378"/>
            <p:cNvSpPr/>
            <p:nvPr/>
          </p:nvSpPr>
          <p:spPr>
            <a:xfrm flipH="1" flipV="1">
              <a:off x="571508" y="279399"/>
              <a:ext cx="641576" cy="6415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80" name="Shape 380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381" name="Shape 381"/>
          <p:cNvSpPr/>
          <p:nvPr/>
        </p:nvSpPr>
        <p:spPr>
          <a:xfrm>
            <a:off x="7073900" y="8267700"/>
            <a:ext cx="1066800" cy="546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6858000" y="7861300"/>
            <a:ext cx="2235200" cy="330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prior probability</a:t>
            </a:r>
          </a:p>
        </p:txBody>
      </p:sp>
      <p:sp>
        <p:nvSpPr>
          <p:cNvPr id="383" name="Shape 383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386" name="Group 386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384" name="Shape 384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385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9" name="Group 389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387" name="Shape 387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388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2" name="Group 392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390" name="Shape 390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391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5" name="Group 395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393" name="Shape 393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394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8" name="Group 398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396" name="Shape 396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397" name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9" name="Shape 399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400" name="Shape 400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401" name="Shape 401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402" name="Shape 402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403" name="Shape 403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404" name="Shape 404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40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06" name="Shape 406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sp>
        <p:nvSpPr>
          <p:cNvPr id="407" name="Shape 407"/>
          <p:cNvSpPr/>
          <p:nvPr/>
        </p:nvSpPr>
        <p:spPr>
          <a:xfrm>
            <a:off x="1699985" y="800100"/>
            <a:ext cx="2235201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  <p:pic>
        <p:nvPicPr>
          <p:cNvPr id="408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09" name="Shape 409"/>
          <p:cNvSpPr/>
          <p:nvPr/>
        </p:nvSpPr>
        <p:spPr>
          <a:xfrm>
            <a:off x="1712685" y="1143000"/>
            <a:ext cx="2296887" cy="317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12" name="Group 412"/>
          <p:cNvGrpSpPr/>
          <p:nvPr/>
        </p:nvGrpSpPr>
        <p:grpSpPr>
          <a:xfrm>
            <a:off x="4239985" y="673100"/>
            <a:ext cx="2296887" cy="590550"/>
            <a:chOff x="0" y="0"/>
            <a:chExt cx="2296885" cy="590550"/>
          </a:xfrm>
        </p:grpSpPr>
        <p:sp>
          <p:nvSpPr>
            <p:cNvPr id="410" name="Shape 410"/>
            <p:cNvSpPr/>
            <p:nvPr/>
          </p:nvSpPr>
          <p:spPr>
            <a:xfrm>
              <a:off x="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411" name="Shape 411"/>
            <p:cNvSpPr/>
            <p:nvPr/>
          </p:nvSpPr>
          <p:spPr>
            <a:xfrm>
              <a:off x="87086" y="273050"/>
              <a:ext cx="2209800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415" name="Group 415"/>
          <p:cNvGrpSpPr/>
          <p:nvPr/>
        </p:nvGrpSpPr>
        <p:grpSpPr>
          <a:xfrm>
            <a:off x="6157685" y="673100"/>
            <a:ext cx="2235201" cy="590550"/>
            <a:chOff x="0" y="0"/>
            <a:chExt cx="2235200" cy="590550"/>
          </a:xfrm>
        </p:grpSpPr>
        <p:sp>
          <p:nvSpPr>
            <p:cNvPr id="413" name="Shape 413"/>
            <p:cNvSpPr/>
            <p:nvPr/>
          </p:nvSpPr>
          <p:spPr>
            <a:xfrm>
              <a:off x="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379185" y="273050"/>
              <a:ext cx="1438729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5054600" y="1327150"/>
            <a:ext cx="2235200" cy="571203"/>
            <a:chOff x="0" y="0"/>
            <a:chExt cx="2235200" cy="571202"/>
          </a:xfrm>
        </p:grpSpPr>
        <p:sp>
          <p:nvSpPr>
            <p:cNvPr id="416" name="Shape 416"/>
            <p:cNvSpPr/>
            <p:nvPr/>
          </p:nvSpPr>
          <p:spPr>
            <a:xfrm>
              <a:off x="0" y="24765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417" name="Shape 417"/>
            <p:cNvSpPr/>
            <p:nvPr/>
          </p:nvSpPr>
          <p:spPr>
            <a:xfrm>
              <a:off x="453571" y="0"/>
              <a:ext cx="1438729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419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425" name="Group 425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423" name="Group 423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421" name="Shape 421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424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99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9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499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499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5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xit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9" dur="500" fill="hold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3" dur="500" fill="hold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499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click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3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7" dur="499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5" grpId="19"/>
      <p:bldP build="whole" bldLvl="1" animBg="1" rev="0" advAuto="0" spid="395" grpId="11"/>
      <p:bldP build="whole" bldLvl="1" animBg="1" rev="0" advAuto="0" spid="403" grpId="24"/>
      <p:bldP build="whole" bldLvl="1" animBg="1" rev="0" advAuto="0" spid="389" grpId="10"/>
      <p:bldP build="whole" bldLvl="1" animBg="1" rev="0" advAuto="0" spid="399" grpId="18"/>
      <p:bldP build="whole" bldLvl="1" animBg="1" rev="0" advAuto="0" spid="402" grpId="22"/>
      <p:bldP build="whole" bldLvl="1" animBg="1" rev="0" advAuto="0" spid="392" grpId="12"/>
      <p:bldP build="whole" bldLvl="1" animBg="1" rev="0" advAuto="0" spid="406" grpId="23"/>
      <p:bldP build="whole" bldLvl="1" animBg="1" rev="0" advAuto="0" spid="418" grpId="5"/>
      <p:bldP build="whole" bldLvl="1" animBg="1" rev="0" advAuto="0" spid="404" grpId="25"/>
      <p:bldP build="whole" bldLvl="1" animBg="1" rev="0" advAuto="0" spid="412" grpId="3"/>
      <p:bldP build="whole" bldLvl="1" animBg="1" rev="0" advAuto="0" spid="398" grpId="15"/>
      <p:bldP build="whole" bldLvl="1" animBg="1" rev="0" advAuto="0" spid="415" grpId="4"/>
      <p:bldP build="whole" bldLvl="1" animBg="1" rev="0" advAuto="0" spid="407" grpId="2"/>
      <p:bldP build="whole" bldLvl="1" animBg="1" rev="0" advAuto="0" spid="386" grpId="9"/>
      <p:bldP build="whole" bldLvl="1" animBg="1" rev="0" advAuto="0" spid="368" grpId="16"/>
      <p:bldP build="whole" bldLvl="1" animBg="1" rev="0" advAuto="0" spid="368" grpId="17"/>
      <p:bldP build="whole" bldLvl="1" animBg="1" rev="0" advAuto="0" spid="383" grpId="7"/>
      <p:bldP build="whole" bldLvl="1" animBg="1" rev="0" advAuto="0" spid="401" grpId="21"/>
      <p:bldP build="whole" bldLvl="1" animBg="1" rev="0" advAuto="0" spid="379" grpId="13"/>
      <p:bldP build="whole" bldLvl="1" animBg="1" rev="0" advAuto="0" spid="379" grpId="14"/>
      <p:bldP build="whole" bldLvl="1" animBg="1" rev="0" advAuto="0" spid="400" grpId="20"/>
      <p:bldP build="whole" bldLvl="1" animBg="1" rev="0" advAuto="0" spid="380" grpId="8"/>
      <p:bldP build="whole" bldLvl="1" animBg="1" rev="0" advAuto="0" spid="425" grpId="6"/>
      <p:bldP build="whole" bldLvl="1" animBg="1" rev="0" advAuto="0" spid="409" grpId="1"/>
      <p:bldP build="whole" bldLvl="1" animBg="1" rev="0" advAuto="0" spid="419" grpId="26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Shape 362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629" name="Shape 362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63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63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632" name="Shape 3632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33" name="Shape 3633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34" name="Shape 3634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6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63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637" name="Shape 3637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638" name="Shape 3638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639" name="Shape 3639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0" name="Shape 3640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1" name="Shape 3641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642" name="Shape 3642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643" name="Shape 3643"/>
          <p:cNvSpPr/>
          <p:nvPr/>
        </p:nvSpPr>
        <p:spPr>
          <a:xfrm flipH="1" rot="16200000">
            <a:off x="27522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4" name="Shape 3644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651" name="Group 3651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645" name="Shape 3645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46" name="Shape 3646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47" name="Shape 3647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48" name="Shape 3648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49" name="Shape 3649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50" name="Shape 3650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652" name="Shape 3652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pic>
        <p:nvPicPr>
          <p:cNvPr id="3653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74024" t="0" r="0" b="0"/>
          <a:stretch>
            <a:fillRect/>
          </a:stretch>
        </p:blipFill>
        <p:spPr>
          <a:xfrm>
            <a:off x="5445267" y="4175631"/>
            <a:ext cx="94726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65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655" name="Shape 3655"/>
          <p:cNvSpPr/>
          <p:nvPr/>
        </p:nvSpPr>
        <p:spPr>
          <a:xfrm>
            <a:off x="4072035" y="4209956"/>
            <a:ext cx="165101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Shape 365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658" name="Shape 365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659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6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661" name="Shape 3661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2" name="Shape 3662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3" name="Shape 3663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66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6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666" name="Shape 3666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667" name="Shape 3667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668" name="Shape 3668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9" name="Shape 3669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70" name="Shape 3670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671" name="Shape 3671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672" name="Shape 3672"/>
          <p:cNvSpPr/>
          <p:nvPr/>
        </p:nvSpPr>
        <p:spPr>
          <a:xfrm flipH="1" rot="16200000">
            <a:off x="71464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73" name="Shape 3673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680" name="Group 3680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674" name="Shape 3674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75" name="Shape 3675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76" name="Shape 3676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77" name="Shape 3677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78" name="Shape 3678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679" name="Shape 3679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681" name="Shape 3681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pic>
        <p:nvPicPr>
          <p:cNvPr id="3682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74024" t="0" r="0" b="0"/>
          <a:stretch>
            <a:fillRect/>
          </a:stretch>
        </p:blipFill>
        <p:spPr>
          <a:xfrm>
            <a:off x="5445267" y="4175631"/>
            <a:ext cx="94726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68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684" name="Shape 3684"/>
          <p:cNvSpPr/>
          <p:nvPr/>
        </p:nvSpPr>
        <p:spPr>
          <a:xfrm>
            <a:off x="4072035" y="4209956"/>
            <a:ext cx="165101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Shape 3686"/>
          <p:cNvSpPr/>
          <p:nvPr/>
        </p:nvSpPr>
        <p:spPr>
          <a:xfrm>
            <a:off x="2873260" y="5765800"/>
            <a:ext cx="4426180" cy="514350"/>
          </a:xfrm>
          <a:prstGeom prst="rect">
            <a:avLst/>
          </a:prstGeom>
          <a:solidFill>
            <a:srgbClr val="00F9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87" name="Shape 3687"/>
          <p:cNvSpPr/>
          <p:nvPr/>
        </p:nvSpPr>
        <p:spPr>
          <a:xfrm>
            <a:off x="4718595" y="5847705"/>
            <a:ext cx="735509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Accept</a:t>
            </a:r>
          </a:p>
        </p:txBody>
      </p:sp>
      <p:sp>
        <p:nvSpPr>
          <p:cNvPr id="3688" name="Shape 368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689" name="Shape 368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69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369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507" y="28447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692" name="Shape 3692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3" name="Shape 3693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4" name="Shape 3694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69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388" y="2430796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69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697" name="Shape 3697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698" name="Shape 3698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699" name="Shape 3699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00" name="Shape 3700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01" name="Shape 3701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702" name="Shape 3702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703" name="Shape 3703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710" name="Group 3710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704" name="Shape 3704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05" name="Shape 3705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06" name="Shape 3706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07" name="Shape 3707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08" name="Shape 3708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09" name="Shape 3709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711" name="Shape 3711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pic>
        <p:nvPicPr>
          <p:cNvPr id="3712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74024" t="0" r="0" b="0"/>
          <a:stretch>
            <a:fillRect/>
          </a:stretch>
        </p:blipFill>
        <p:spPr>
          <a:xfrm>
            <a:off x="5445267" y="4175631"/>
            <a:ext cx="94726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71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714" name="Shape 3714"/>
          <p:cNvSpPr/>
          <p:nvPr/>
        </p:nvSpPr>
        <p:spPr>
          <a:xfrm>
            <a:off x="4072035" y="4209956"/>
            <a:ext cx="165101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Shape 3716"/>
          <p:cNvSpPr/>
          <p:nvPr/>
        </p:nvSpPr>
        <p:spPr>
          <a:xfrm>
            <a:off x="2873260" y="5765800"/>
            <a:ext cx="4426180" cy="514350"/>
          </a:xfrm>
          <a:prstGeom prst="rect">
            <a:avLst/>
          </a:prstGeom>
          <a:solidFill>
            <a:srgbClr val="00F9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17" name="Shape 3717"/>
          <p:cNvSpPr/>
          <p:nvPr/>
        </p:nvSpPr>
        <p:spPr>
          <a:xfrm>
            <a:off x="4718595" y="5847705"/>
            <a:ext cx="735509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Accept</a:t>
            </a:r>
          </a:p>
        </p:txBody>
      </p:sp>
      <p:sp>
        <p:nvSpPr>
          <p:cNvPr id="3718" name="Shape 371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719" name="Shape 371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72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721" name="Shape 3721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22" name="Shape 3722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23" name="Shape 3723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72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725" name="Shape 3725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726" name="Shape 3726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727" name="Shape 3727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734" name="Group 3734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728" name="Shape 3728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29" name="Shape 3729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30" name="Shape 3730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31" name="Shape 3731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32" name="Shape 3732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33" name="Shape 3733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735" name="Shape 3735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736" name="Shape 3736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73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738" name="Shape 3738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pic>
        <p:nvPicPr>
          <p:cNvPr id="3739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74024" t="0" r="0" b="0"/>
          <a:stretch>
            <a:fillRect/>
          </a:stretch>
        </p:blipFill>
        <p:spPr>
          <a:xfrm>
            <a:off x="5445267" y="4175631"/>
            <a:ext cx="94726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74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741" name="Shape 3741"/>
          <p:cNvSpPr/>
          <p:nvPr/>
        </p:nvSpPr>
        <p:spPr>
          <a:xfrm>
            <a:off x="4072035" y="4209956"/>
            <a:ext cx="165101" cy="57165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Shape 374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744" name="Shape 374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74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746" name="Shape 3746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7" name="Shape 3747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48" name="Shape 3748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74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750" name="Shape 3750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751" name="Shape 3751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752" name="Shape 3752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759" name="Group 3759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753" name="Shape 3753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54" name="Shape 3754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55" name="Shape 3755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56" name="Shape 3756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57" name="Shape 3757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58" name="Shape 3758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760" name="Shape 3760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761" name="Shape 3761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76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763" name="Shape 3763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pic>
        <p:nvPicPr>
          <p:cNvPr id="376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Shape 376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767" name="Shape 376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768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769" name="Shape 3769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70" name="Shape 3770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71" name="Shape 3771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77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773" name="Shape 3773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774" name="Shape 3774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775" name="Shape 3775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782" name="Group 3782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776" name="Shape 3776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77" name="Shape 3777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78" name="Shape 3778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79" name="Shape 3779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80" name="Shape 3780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81" name="Shape 3781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783" name="Shape 3783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784" name="Shape 3784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78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786" name="Shape 3786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787" name="Shape 3787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788" name="Shape 3788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78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79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Shape 379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793" name="Shape 379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794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795" name="Shape 3795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96" name="Shape 3796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97" name="Shape 3797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79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799" name="Shape 3799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800" name="Shape 3800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801" name="Shape 3801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808" name="Group 3808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802" name="Shape 3802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03" name="Shape 3803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04" name="Shape 3804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05" name="Shape 3805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06" name="Shape 3806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07" name="Shape 3807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809" name="Shape 3809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810" name="Shape 3810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1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812" name="Shape 3812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813" name="Shape 3813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814" name="Shape 3814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816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61009" t="0" r="0" b="0"/>
          <a:stretch>
            <a:fillRect/>
          </a:stretch>
        </p:blipFill>
        <p:spPr>
          <a:xfrm>
            <a:off x="5483260" y="4175631"/>
            <a:ext cx="175322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81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Shape 381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820" name="Shape 3820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821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822" name="Shape 3822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23" name="Shape 3823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24" name="Shape 3824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8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826" name="Shape 3826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827" name="Shape 3827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828" name="Shape 3828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835" name="Group 3835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829" name="Shape 3829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30" name="Shape 3830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31" name="Shape 3831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32" name="Shape 3832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33" name="Shape 3833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34" name="Shape 3834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836" name="Shape 3836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837" name="Shape 3837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3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839" name="Shape 3839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840" name="Shape 3840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841" name="Shape 3841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843" name="Shape 3843"/>
          <p:cNvSpPr/>
          <p:nvPr/>
        </p:nvSpPr>
        <p:spPr>
          <a:xfrm flipH="1" rot="16200000">
            <a:off x="27522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44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61009" t="0" r="0" b="0"/>
          <a:stretch>
            <a:fillRect/>
          </a:stretch>
        </p:blipFill>
        <p:spPr>
          <a:xfrm>
            <a:off x="5483260" y="4175631"/>
            <a:ext cx="175322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84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848" name="Shape 384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849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850" name="Shape 3850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51" name="Shape 3851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52" name="Shape 3852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85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854" name="Shape 3854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855" name="Shape 3855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856" name="Shape 3856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863" name="Group 3863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857" name="Shape 3857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58" name="Shape 3858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59" name="Shape 3859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60" name="Shape 3860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61" name="Shape 3861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62" name="Shape 3862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864" name="Shape 3864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865" name="Shape 3865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6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867" name="Shape 3867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868" name="Shape 3868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869" name="Shape 3869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7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871" name="Shape 3871"/>
          <p:cNvSpPr/>
          <p:nvPr/>
        </p:nvSpPr>
        <p:spPr>
          <a:xfrm flipH="1" rot="16200000">
            <a:off x="71464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72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61009" t="0" r="0" b="0"/>
          <a:stretch>
            <a:fillRect/>
          </a:stretch>
        </p:blipFill>
        <p:spPr>
          <a:xfrm>
            <a:off x="5483260" y="4175631"/>
            <a:ext cx="175322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87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Shape 3875"/>
          <p:cNvSpPr/>
          <p:nvPr/>
        </p:nvSpPr>
        <p:spPr>
          <a:xfrm>
            <a:off x="5044997" y="5765800"/>
            <a:ext cx="2244688" cy="514350"/>
          </a:xfrm>
          <a:prstGeom prst="rect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6" name="Shape 3876"/>
          <p:cNvSpPr/>
          <p:nvPr/>
        </p:nvSpPr>
        <p:spPr>
          <a:xfrm>
            <a:off x="2873260" y="5765800"/>
            <a:ext cx="2171738" cy="514350"/>
          </a:xfrm>
          <a:prstGeom prst="rect">
            <a:avLst/>
          </a:prstGeom>
          <a:solidFill>
            <a:srgbClr val="00F9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77" name="Shape 3877"/>
          <p:cNvSpPr/>
          <p:nvPr/>
        </p:nvSpPr>
        <p:spPr>
          <a:xfrm>
            <a:off x="3591374" y="5847705"/>
            <a:ext cx="735510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Accept</a:t>
            </a:r>
          </a:p>
        </p:txBody>
      </p:sp>
      <p:sp>
        <p:nvSpPr>
          <p:cNvPr id="3878" name="Shape 3878"/>
          <p:cNvSpPr/>
          <p:nvPr/>
        </p:nvSpPr>
        <p:spPr>
          <a:xfrm>
            <a:off x="5822208" y="5847705"/>
            <a:ext cx="690266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Reject</a:t>
            </a:r>
          </a:p>
        </p:txBody>
      </p:sp>
      <p:sp>
        <p:nvSpPr>
          <p:cNvPr id="3879" name="Shape 387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880" name="Shape 3880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881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882" name="Shape 3882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83" name="Shape 3883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84" name="Shape 3884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88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886" name="Shape 3886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887" name="Shape 3887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888" name="Shape 3888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895" name="Group 3895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889" name="Shape 3889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90" name="Shape 3890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91" name="Shape 3891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92" name="Shape 3892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93" name="Shape 3893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894" name="Shape 3894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896" name="Shape 3896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897" name="Shape 3897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9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899" name="Shape 3899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900" name="Shape 3900"/>
          <p:cNvSpPr/>
          <p:nvPr/>
        </p:nvSpPr>
        <p:spPr>
          <a:xfrm>
            <a:off x="6575345" y="2775534"/>
            <a:ext cx="7004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0.05</a:t>
            </a:r>
          </a:p>
        </p:txBody>
      </p:sp>
      <p:sp>
        <p:nvSpPr>
          <p:cNvPr id="3901" name="Shape 3901"/>
          <p:cNvSpPr/>
          <p:nvPr/>
        </p:nvSpPr>
        <p:spPr>
          <a:xfrm>
            <a:off x="6145936" y="2892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90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507" y="28234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903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61009" t="0" r="0" b="0"/>
          <a:stretch>
            <a:fillRect/>
          </a:stretch>
        </p:blipFill>
        <p:spPr>
          <a:xfrm>
            <a:off x="5483260" y="4175631"/>
            <a:ext cx="175322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90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428" name="Shape 428"/>
          <p:cNvSpPr/>
          <p:nvPr/>
        </p:nvSpPr>
        <p:spPr>
          <a:xfrm>
            <a:off x="7073900" y="8267700"/>
            <a:ext cx="1066800" cy="546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432" name="Group 432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430" name="Shape 430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431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5" name="Group 435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433" name="Shape 433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434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8" name="Group 438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436" name="Shape 436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437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1" name="Group 441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439" name="Shape 439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440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4" name="Group 444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442" name="Shape 442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443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5" name="Shape 445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446" name="Shape 446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447" name="Shape 447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448" name="Shape 448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449" name="Shape 449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450" name="Shape 450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45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52" name="Shape 452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pic>
        <p:nvPicPr>
          <p:cNvPr id="45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54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Shape 455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460" name="Group 460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458" name="Group 458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456" name="Shape 456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457" name="Shape 457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459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Shape 390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907" name="Shape 390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908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909" name="Shape 3909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10" name="Shape 3910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11" name="Shape 3911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9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913" name="Shape 3913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914" name="Shape 3914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915" name="Shape 3915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922" name="Group 3922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916" name="Shape 3916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17" name="Shape 3917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18" name="Shape 3918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19" name="Shape 3919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20" name="Shape 3920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21" name="Shape 3921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923" name="Shape 3923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924" name="Shape 3924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9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926" name="Shape 3926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pic>
        <p:nvPicPr>
          <p:cNvPr id="39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Shape 392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930" name="Shape 3930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931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932" name="Shape 3932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33" name="Shape 3933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34" name="Shape 3934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9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936" name="Shape 3936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937" name="Shape 3937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938" name="Shape 3938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945" name="Group 3945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939" name="Shape 3939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40" name="Shape 3940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41" name="Shape 3941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42" name="Shape 3942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43" name="Shape 3943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44" name="Shape 3944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946" name="Shape 3946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947" name="Shape 3947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94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949" name="Shape 3949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3950" name="Shape 3950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3951" name="Shape 3951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95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95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Shape 395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956" name="Shape 395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957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958" name="Shape 3958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9" name="Shape 3959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60" name="Shape 3960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96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962" name="Shape 3962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963" name="Shape 3963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964" name="Shape 3964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971" name="Group 3971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965" name="Shape 3965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66" name="Shape 3966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67" name="Shape 3967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68" name="Shape 3968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69" name="Shape 3969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70" name="Shape 3970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972" name="Shape 3972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3973" name="Shape 3973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97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975" name="Shape 3975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pic>
        <p:nvPicPr>
          <p:cNvPr id="3976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57553" t="0" r="0" b="0"/>
          <a:stretch>
            <a:fillRect/>
          </a:stretch>
        </p:blipFill>
        <p:spPr>
          <a:xfrm>
            <a:off x="5491069" y="4175631"/>
            <a:ext cx="2028883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977" name="Shape 3977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3978" name="Shape 3978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97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398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Shape 398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983" name="Shape 398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3984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3985" name="Shape 3985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86" name="Shape 3986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87" name="Shape 3987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39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989" name="Shape 3989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3990" name="Shape 3990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3991" name="Shape 3991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3998" name="Group 3998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3992" name="Shape 3992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93" name="Shape 3993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94" name="Shape 3994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95" name="Shape 3995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96" name="Shape 3996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97" name="Shape 3997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999" name="Shape 3999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000" name="Shape 4000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0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002" name="Shape 4002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003" name="Shape 4003"/>
          <p:cNvSpPr/>
          <p:nvPr/>
        </p:nvSpPr>
        <p:spPr>
          <a:xfrm flipH="1" rot="16200000">
            <a:off x="27522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04" name="Shape 4004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4005" name="Shape 4005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00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007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57553" t="0" r="0" b="0"/>
          <a:stretch>
            <a:fillRect/>
          </a:stretch>
        </p:blipFill>
        <p:spPr>
          <a:xfrm>
            <a:off x="5491069" y="4175631"/>
            <a:ext cx="2028883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00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Shape 401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011" name="Shape 401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012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013" name="Shape 4013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14" name="Shape 4014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15" name="Shape 4015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01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017" name="Shape 4017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018" name="Shape 4018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019" name="Shape 4019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026" name="Group 4026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020" name="Shape 4020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21" name="Shape 4021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22" name="Shape 4022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23" name="Shape 4023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24" name="Shape 4024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25" name="Shape 4025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027" name="Shape 4027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028" name="Shape 4028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02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030" name="Shape 4030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031" name="Shape 4031"/>
          <p:cNvSpPr/>
          <p:nvPr/>
        </p:nvSpPr>
        <p:spPr>
          <a:xfrm flipH="1" rot="16200000">
            <a:off x="7146469" y="5541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32" name="Shape 4032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4033" name="Shape 4033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03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035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57553" t="0" r="0" b="0"/>
          <a:stretch>
            <a:fillRect/>
          </a:stretch>
        </p:blipFill>
        <p:spPr>
          <a:xfrm>
            <a:off x="5491069" y="4175631"/>
            <a:ext cx="2028883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036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/>
          <p:nvPr/>
        </p:nvSpPr>
        <p:spPr>
          <a:xfrm>
            <a:off x="3981298" y="5765800"/>
            <a:ext cx="3311792" cy="514350"/>
          </a:xfrm>
          <a:prstGeom prst="rect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39" name="Shape 4039"/>
          <p:cNvSpPr/>
          <p:nvPr/>
        </p:nvSpPr>
        <p:spPr>
          <a:xfrm>
            <a:off x="5292061" y="5847705"/>
            <a:ext cx="690266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Reject</a:t>
            </a:r>
          </a:p>
        </p:txBody>
      </p:sp>
      <p:grpSp>
        <p:nvGrpSpPr>
          <p:cNvPr id="4042" name="Group 4042"/>
          <p:cNvGrpSpPr/>
          <p:nvPr/>
        </p:nvGrpSpPr>
        <p:grpSpPr>
          <a:xfrm>
            <a:off x="2873260" y="5765800"/>
            <a:ext cx="1108039" cy="514350"/>
            <a:chOff x="0" y="0"/>
            <a:chExt cx="1108038" cy="514350"/>
          </a:xfrm>
        </p:grpSpPr>
        <p:sp>
          <p:nvSpPr>
            <p:cNvPr id="4040" name="Shape 4040"/>
            <p:cNvSpPr/>
            <p:nvPr/>
          </p:nvSpPr>
          <p:spPr>
            <a:xfrm>
              <a:off x="0" y="0"/>
              <a:ext cx="1108039" cy="514350"/>
            </a:xfrm>
            <a:prstGeom prst="rect">
              <a:avLst/>
            </a:prstGeom>
            <a:solidFill>
              <a:srgbClr val="00F900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41" name="Shape 4041"/>
            <p:cNvSpPr/>
            <p:nvPr/>
          </p:nvSpPr>
          <p:spPr>
            <a:xfrm>
              <a:off x="186265" y="81905"/>
              <a:ext cx="735509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1600">
                  <a:latin typeface="Arial"/>
                  <a:ea typeface="Arial"/>
                  <a:cs typeface="Arial"/>
                  <a:sym typeface="Arial"/>
                </a:rPr>
                <a:t>Accept</a:t>
              </a:r>
            </a:p>
          </p:txBody>
        </p:sp>
      </p:grpSp>
      <p:sp>
        <p:nvSpPr>
          <p:cNvPr id="4043" name="Shape 404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044" name="Shape 404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pic>
        <p:nvPicPr>
          <p:cNvPr id="404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40154" b="0"/>
          <a:stretch>
            <a:fillRect/>
          </a:stretch>
        </p:blipFill>
        <p:spPr>
          <a:xfrm>
            <a:off x="2935720" y="2402130"/>
            <a:ext cx="4337941" cy="1232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046" name="Shape 4046"/>
          <p:cNvSpPr/>
          <p:nvPr/>
        </p:nvSpPr>
        <p:spPr>
          <a:xfrm>
            <a:off x="2935720" y="3721026"/>
            <a:ext cx="435737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47" name="Shape 4047"/>
          <p:cNvSpPr/>
          <p:nvPr/>
        </p:nvSpPr>
        <p:spPr>
          <a:xfrm flipV="1">
            <a:off x="2942070" y="2309095"/>
            <a:ext cx="1" cy="141828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48" name="Shape 4048"/>
          <p:cNvSpPr/>
          <p:nvPr/>
        </p:nvSpPr>
        <p:spPr>
          <a:xfrm rot="16200000">
            <a:off x="2266242" y="2883151"/>
            <a:ext cx="10173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</a:t>
            </a:r>
          </a:p>
        </p:txBody>
      </p:sp>
      <p:pic>
        <p:nvPicPr>
          <p:cNvPr id="404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8543" y="3769465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050" name="Shape 4050"/>
          <p:cNvSpPr/>
          <p:nvPr/>
        </p:nvSpPr>
        <p:spPr>
          <a:xfrm>
            <a:off x="27526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4051" name="Shape 4051"/>
          <p:cNvSpPr/>
          <p:nvPr/>
        </p:nvSpPr>
        <p:spPr>
          <a:xfrm>
            <a:off x="7159510" y="6286499"/>
            <a:ext cx="2286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052" name="Shape 4052"/>
          <p:cNvSpPr/>
          <p:nvPr/>
        </p:nvSpPr>
        <p:spPr>
          <a:xfrm rot="16200000">
            <a:off x="2145639" y="5505102"/>
            <a:ext cx="1068190" cy="32156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Probability </a:t>
            </a:r>
          </a:p>
        </p:txBody>
      </p:sp>
      <p:grpSp>
        <p:nvGrpSpPr>
          <p:cNvPr id="4059" name="Group 4059"/>
          <p:cNvGrpSpPr/>
          <p:nvPr/>
        </p:nvGrpSpPr>
        <p:grpSpPr>
          <a:xfrm>
            <a:off x="2866910" y="5016500"/>
            <a:ext cx="4426180" cy="1333500"/>
            <a:chOff x="0" y="0"/>
            <a:chExt cx="4426179" cy="1333499"/>
          </a:xfrm>
        </p:grpSpPr>
        <p:sp>
          <p:nvSpPr>
            <p:cNvPr id="4053" name="Shape 4053"/>
            <p:cNvSpPr/>
            <p:nvPr/>
          </p:nvSpPr>
          <p:spPr>
            <a:xfrm>
              <a:off x="0" y="1263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54" name="Shape 4054"/>
            <p:cNvSpPr/>
            <p:nvPr/>
          </p:nvSpPr>
          <p:spPr>
            <a:xfrm flipV="1">
              <a:off x="6349" y="0"/>
              <a:ext cx="2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55" name="Shape 4055"/>
            <p:cNvSpPr/>
            <p:nvPr/>
          </p:nvSpPr>
          <p:spPr>
            <a:xfrm flipV="1">
              <a:off x="4425950" y="0"/>
              <a:ext cx="0" cy="127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56" name="Shape 4056"/>
            <p:cNvSpPr/>
            <p:nvPr/>
          </p:nvSpPr>
          <p:spPr>
            <a:xfrm>
              <a:off x="0" y="755650"/>
              <a:ext cx="442618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57" name="Shape 4057"/>
            <p:cNvSpPr/>
            <p:nvPr/>
          </p:nvSpPr>
          <p:spPr>
            <a:xfrm flipV="1">
              <a:off x="44259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58" name="Shape 4058"/>
            <p:cNvSpPr/>
            <p:nvPr/>
          </p:nvSpPr>
          <p:spPr>
            <a:xfrm flipV="1">
              <a:off x="6349" y="1250950"/>
              <a:ext cx="1" cy="825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060" name="Shape 4060"/>
          <p:cNvSpPr/>
          <p:nvPr/>
        </p:nvSpPr>
        <p:spPr>
          <a:xfrm>
            <a:off x="4903156" y="6286499"/>
            <a:ext cx="279388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4061" name="Shape 4061"/>
          <p:cNvSpPr/>
          <p:nvPr/>
        </p:nvSpPr>
        <p:spPr>
          <a:xfrm>
            <a:off x="5701436" y="25118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06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88" y="2451099"/>
            <a:ext cx="116455" cy="199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063" name="Shape 4063"/>
          <p:cNvSpPr/>
          <p:nvPr/>
        </p:nvSpPr>
        <p:spPr>
          <a:xfrm>
            <a:off x="6130846" y="2394534"/>
            <a:ext cx="586123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</a:t>
            </a:r>
          </a:p>
        </p:txBody>
      </p:sp>
      <p:sp>
        <p:nvSpPr>
          <p:cNvPr id="4064" name="Shape 4064"/>
          <p:cNvSpPr/>
          <p:nvPr/>
        </p:nvSpPr>
        <p:spPr>
          <a:xfrm>
            <a:off x="6994445" y="3143834"/>
            <a:ext cx="814724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0.025</a:t>
            </a:r>
          </a:p>
        </p:txBody>
      </p:sp>
      <p:sp>
        <p:nvSpPr>
          <p:cNvPr id="4065" name="Shape 4065"/>
          <p:cNvSpPr/>
          <p:nvPr/>
        </p:nvSpPr>
        <p:spPr>
          <a:xfrm>
            <a:off x="6565036" y="3261123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  <a:effectLst>
            <a:outerShdw sx="100000" sy="100000" kx="0" ky="0" algn="b" rotWithShape="0" blurRad="63500" dist="50800" dir="2700000">
              <a:srgbClr val="0433FF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06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4607" y="3191763"/>
            <a:ext cx="181549" cy="2204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067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57553" t="0" r="0" b="0"/>
          <a:stretch>
            <a:fillRect/>
          </a:stretch>
        </p:blipFill>
        <p:spPr>
          <a:xfrm>
            <a:off x="5491069" y="4175631"/>
            <a:ext cx="2028883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406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5706" y="4175631"/>
            <a:ext cx="275282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0" name="iMCMC_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852" y="2165350"/>
            <a:ext cx="3898901" cy="328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04800" dist="127000" dir="2700000">
              <a:srgbClr val="000000">
                <a:alpha val="75000"/>
              </a:srgbClr>
            </a:outerShdw>
          </a:effectLst>
        </p:spPr>
      </p:pic>
      <p:sp>
        <p:nvSpPr>
          <p:cNvPr id="4071" name="Shape 4071"/>
          <p:cNvSpPr/>
          <p:nvPr/>
        </p:nvSpPr>
        <p:spPr>
          <a:xfrm>
            <a:off x="2584487" y="7251700"/>
            <a:ext cx="4877484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John Huelsenbeck (inspired by </a:t>
            </a:r>
            <a:r>
              <a:rPr i="1"/>
              <a:t>MCMC Robot</a:t>
            </a:r>
            <a:r>
              <a:t> by Paul Lewis)</a:t>
            </a:r>
          </a:p>
        </p:txBody>
      </p:sp>
      <p:sp>
        <p:nvSpPr>
          <p:cNvPr id="4072" name="Shape 407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073" name="Shape 407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iMCMC demonstration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Shape 4075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4076" name="Shape 4076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4079" name="Group 4079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4077" name="Shape 4077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4078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82" name="Group 4082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4080" name="Shape 4080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4081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85" name="Group 4085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4083" name="Shape 4083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4084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88" name="Group 4088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4086" name="Shape 4086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4087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91" name="Group 4091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4089" name="Shape 4089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4090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92" name="Shape 4092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4093" name="Shape 4093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4094" name="Shape 4094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4095" name="Shape 4095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4096" name="Shape 4096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4097" name="Shape 4097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409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099" name="Shape 4099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pic>
        <p:nvPicPr>
          <p:cNvPr id="410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101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2" name="Shape 4102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4107" name="Group 4107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4105" name="Group 4105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4103" name="Shape 4103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4104" name="Shape 4104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4106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Shape 4109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4110" name="Shape 4110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4113" name="Group 4113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4111" name="Shape 4111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4112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16" name="Group 4116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4114" name="Shape 4114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4115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19" name="Group 4119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4117" name="Shape 4117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4118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22" name="Group 4122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4120" name="Shape 4120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4121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25" name="Group 4125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4123" name="Shape 4123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4124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26" name="Shape 4126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4127" name="Shape 4127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IV. </a:t>
            </a:r>
            <a:r>
              <a:rPr>
                <a:solidFill>
                  <a:srgbClr val="FF9300"/>
                </a:solidFill>
              </a:rPr>
              <a:t>Priors</a:t>
            </a:r>
            <a:r>
              <a:t> on parameters</a:t>
            </a:r>
          </a:p>
        </p:txBody>
      </p:sp>
      <p:sp>
        <p:nvSpPr>
          <p:cNvPr id="4128" name="Shape 4128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4129" name="Shape 4129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4130" name="Shape 4130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4131" name="Shape 4131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413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133" name="Shape 4133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pic>
        <p:nvPicPr>
          <p:cNvPr id="4134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4135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4136" name="Shape 4136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4141" name="Group 4141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4139" name="Group 4139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4137" name="Shape 4137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4138" name="Shape 4138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4140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42" name="Shape 4142"/>
          <p:cNvSpPr/>
          <p:nvPr/>
        </p:nvSpPr>
        <p:spPr>
          <a:xfrm>
            <a:off x="7251700" y="2628900"/>
            <a:ext cx="2654300" cy="25146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4" name="MrBayes_tutorial_slides (dragged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79400"/>
            <a:ext cx="10058400" cy="7772400"/>
          </a:xfrm>
          <a:prstGeom prst="rect">
            <a:avLst/>
          </a:prstGeom>
          <a:ln w="12700">
            <a:miter lim="400000"/>
          </a:ln>
        </p:spPr>
      </p:pic>
      <p:sp>
        <p:nvSpPr>
          <p:cNvPr id="4145" name="Shape 4145"/>
          <p:cNvSpPr/>
          <p:nvPr/>
        </p:nvSpPr>
        <p:spPr>
          <a:xfrm>
            <a:off x="203200" y="571500"/>
            <a:ext cx="100584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46" name="Shape 414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147" name="Shape 414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Discrete-uniform prior on topologies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463" name="Shape 463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464" name="Shape 464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465" name="Shape 465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466" name="Shape 466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467" name="Shape 467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468" name="Shape 468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469" name="Shape 469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470" name="Shape 470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471" name="Shape 471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472" name="Shape 472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473" name="Shape 473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474" name="Shape 474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475" name="Shape 475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476" name="Shape 476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477" name="Shape 477"/>
          <p:cNvSpPr/>
          <p:nvPr/>
        </p:nvSpPr>
        <p:spPr>
          <a:xfrm>
            <a:off x="152400" y="10287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Shape 4149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50" name="Shape 415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151" name="Shape 415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Beta prior</a:t>
            </a:r>
          </a:p>
        </p:txBody>
      </p:sp>
      <p:pic>
        <p:nvPicPr>
          <p:cNvPr id="4152" name="Beta_distribution_pdf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1467" y="2494061"/>
            <a:ext cx="5315478" cy="4255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Shape 4154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55" name="Shape 415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156" name="Shape 415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prior</a:t>
            </a:r>
          </a:p>
        </p:txBody>
      </p:sp>
      <p:sp>
        <p:nvSpPr>
          <p:cNvPr id="4157" name="Shape 4157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Generalization of the beta often used for proportions</a:t>
            </a:r>
          </a:p>
        </p:txBody>
      </p:sp>
      <p:pic>
        <p:nvPicPr>
          <p:cNvPr id="415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0123" y="2433447"/>
            <a:ext cx="5072767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59" name="Shape 4159"/>
          <p:cNvSpPr/>
          <p:nvPr/>
        </p:nvSpPr>
        <p:spPr>
          <a:xfrm>
            <a:off x="2176262" y="2260600"/>
            <a:ext cx="787401" cy="635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0123" y="2433447"/>
            <a:ext cx="5072766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62" name="Shape 4162"/>
          <p:cNvSpPr/>
          <p:nvPr/>
        </p:nvSpPr>
        <p:spPr>
          <a:xfrm>
            <a:off x="2176262" y="2260600"/>
            <a:ext cx="787401" cy="635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3" name="Shape 4163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64" name="Shape 416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165" name="Shape 416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prior</a:t>
            </a:r>
          </a:p>
        </p:txBody>
      </p:sp>
      <p:sp>
        <p:nvSpPr>
          <p:cNvPr id="4166" name="Shape 4166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Generalization of the beta often used for proportions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2823" y="2433447"/>
            <a:ext cx="5072766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69" name="Shape 4169"/>
          <p:cNvSpPr/>
          <p:nvPr/>
        </p:nvSpPr>
        <p:spPr>
          <a:xfrm>
            <a:off x="2176262" y="2260600"/>
            <a:ext cx="787401" cy="635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70" name="Shape 4170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71" name="Shape 417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172" name="Shape 417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prior</a:t>
            </a:r>
          </a:p>
        </p:txBody>
      </p:sp>
      <p:sp>
        <p:nvSpPr>
          <p:cNvPr id="4173" name="Shape 4173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Generalization of the beta often used for proportions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0123" y="2433447"/>
            <a:ext cx="5072765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76" name="Shape 4176"/>
          <p:cNvSpPr/>
          <p:nvPr/>
        </p:nvSpPr>
        <p:spPr>
          <a:xfrm>
            <a:off x="2176262" y="2260600"/>
            <a:ext cx="787401" cy="635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77" name="Shape 4177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78" name="Shape 417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179" name="Shape 417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prior</a:t>
            </a:r>
          </a:p>
        </p:txBody>
      </p:sp>
      <p:sp>
        <p:nvSpPr>
          <p:cNvPr id="4180" name="Shape 4180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Generalization of the beta often used for proportions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2" name="MrBayes_tutorial_slides (dragged) 3.pdf"/>
          <p:cNvPicPr>
            <a:picLocks noChangeAspect="1"/>
          </p:cNvPicPr>
          <p:nvPr/>
        </p:nvPicPr>
        <p:blipFill>
          <a:blip r:embed="rId2">
            <a:extLst/>
          </a:blip>
          <a:srcRect l="25348" t="33648" r="30405" b="14323"/>
          <a:stretch>
            <a:fillRect/>
          </a:stretch>
        </p:blipFill>
        <p:spPr>
          <a:xfrm>
            <a:off x="2854800" y="2878425"/>
            <a:ext cx="4450400" cy="4043779"/>
          </a:xfrm>
          <a:prstGeom prst="rect">
            <a:avLst/>
          </a:prstGeom>
          <a:ln w="12700">
            <a:miter lim="400000"/>
          </a:ln>
        </p:spPr>
      </p:pic>
      <p:sp>
        <p:nvSpPr>
          <p:cNvPr id="4183" name="Shape 4183"/>
          <p:cNvSpPr/>
          <p:nvPr/>
        </p:nvSpPr>
        <p:spPr>
          <a:xfrm rot="16178569">
            <a:off x="1346380" y="4571476"/>
            <a:ext cx="253155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Probability density</a:t>
            </a:r>
          </a:p>
        </p:txBody>
      </p:sp>
      <p:sp>
        <p:nvSpPr>
          <p:cNvPr id="4184" name="Shape 4184"/>
          <p:cNvSpPr/>
          <p:nvPr/>
        </p:nvSpPr>
        <p:spPr>
          <a:xfrm>
            <a:off x="4297149" y="6863846"/>
            <a:ext cx="253155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Branch length</a:t>
            </a:r>
          </a:p>
        </p:txBody>
      </p:sp>
      <p:sp>
        <p:nvSpPr>
          <p:cNvPr id="4185" name="Shape 4185"/>
          <p:cNvSpPr/>
          <p:nvPr/>
        </p:nvSpPr>
        <p:spPr>
          <a:xfrm>
            <a:off x="3220335" y="3000690"/>
            <a:ext cx="3968645" cy="355450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86" name="Shape 418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187" name="Shape 418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Exponential priors</a:t>
            </a:r>
          </a:p>
        </p:txBody>
      </p:sp>
      <p:sp>
        <p:nvSpPr>
          <p:cNvPr id="4188" name="Shape 4188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Often used for branch lengths with rate parameter     and mean</a:t>
            </a:r>
          </a:p>
        </p:txBody>
      </p:sp>
      <p:pic>
        <p:nvPicPr>
          <p:cNvPr id="41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9834" y="1924883"/>
            <a:ext cx="128157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6917" y="1905649"/>
            <a:ext cx="366819" cy="25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2" name="MrBayes_tutorial_slides (dragged) 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508000"/>
            <a:ext cx="9857722" cy="77089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3" name="Shape 4193"/>
          <p:cNvSpPr/>
          <p:nvPr/>
        </p:nvSpPr>
        <p:spPr>
          <a:xfrm>
            <a:off x="203200" y="571500"/>
            <a:ext cx="10058400" cy="1854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94" name="Shape 4194"/>
          <p:cNvSpPr/>
          <p:nvPr/>
        </p:nvSpPr>
        <p:spPr>
          <a:xfrm>
            <a:off x="2316416" y="4670224"/>
            <a:ext cx="662457" cy="162787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95" name="Shape 4195"/>
          <p:cNvSpPr/>
          <p:nvPr/>
        </p:nvSpPr>
        <p:spPr>
          <a:xfrm rot="16200000">
            <a:off x="4774004" y="5883026"/>
            <a:ext cx="662457" cy="253042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96" name="Shape 4196"/>
          <p:cNvSpPr/>
          <p:nvPr/>
        </p:nvSpPr>
        <p:spPr>
          <a:xfrm>
            <a:off x="2265616" y="3401478"/>
            <a:ext cx="662457" cy="137050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97" name="Shape 4197"/>
          <p:cNvSpPr/>
          <p:nvPr/>
        </p:nvSpPr>
        <p:spPr>
          <a:xfrm>
            <a:off x="2438857" y="3251032"/>
            <a:ext cx="662457" cy="137050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98" name="Shape 4198"/>
          <p:cNvSpPr/>
          <p:nvPr/>
        </p:nvSpPr>
        <p:spPr>
          <a:xfrm rot="16178569">
            <a:off x="1346380" y="4571476"/>
            <a:ext cx="253155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Probability density</a:t>
            </a:r>
          </a:p>
        </p:txBody>
      </p:sp>
      <p:sp>
        <p:nvSpPr>
          <p:cNvPr id="4199" name="Shape 4199"/>
          <p:cNvSpPr/>
          <p:nvPr/>
        </p:nvSpPr>
        <p:spPr>
          <a:xfrm>
            <a:off x="4297149" y="6863846"/>
            <a:ext cx="2531552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Tree length</a:t>
            </a:r>
          </a:p>
        </p:txBody>
      </p:sp>
      <p:sp>
        <p:nvSpPr>
          <p:cNvPr id="4200" name="Shape 420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201" name="Shape 420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Gamma prior</a:t>
            </a:r>
          </a:p>
        </p:txBody>
      </p:sp>
      <p:sp>
        <p:nvSpPr>
          <p:cNvPr id="4202" name="Shape 4202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 be used for tree length (sum of branch lengths)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Shape 420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205" name="Shape 420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4206" name="Shape 4206"/>
          <p:cNvSpPr/>
          <p:nvPr/>
        </p:nvSpPr>
        <p:spPr>
          <a:xfrm>
            <a:off x="419100" y="28702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07" name="Shape 4207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sp>
        <p:nvSpPr>
          <p:cNvPr id="4208" name="Shape 4208"/>
          <p:cNvSpPr/>
          <p:nvPr/>
        </p:nvSpPr>
        <p:spPr>
          <a:xfrm>
            <a:off x="1003300" y="4737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6. Repeat steps 2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5 an ‘adequate’ number of times</a:t>
            </a:r>
          </a:p>
        </p:txBody>
      </p:sp>
      <p:sp>
        <p:nvSpPr>
          <p:cNvPr id="4209" name="Shape 4209"/>
          <p:cNvSpPr/>
          <p:nvPr/>
        </p:nvSpPr>
        <p:spPr>
          <a:xfrm>
            <a:off x="1003300" y="4356100"/>
            <a:ext cx="81788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5. Generate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U[0,1]</a:t>
            </a:r>
            <a:r>
              <a:t>, accept if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 &gt; U</a:t>
            </a:r>
          </a:p>
        </p:txBody>
      </p:sp>
      <p:sp>
        <p:nvSpPr>
          <p:cNvPr id="4210" name="Shape 4210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4. Calculate the probability of accepting the proposed change,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4211" name="Shape 4211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4212" name="Shape 4212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grpSp>
        <p:nvGrpSpPr>
          <p:cNvPr id="4215" name="Group 4215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4213" name="Shape 4213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3. </a:t>
              </a:r>
              <a:r>
                <a:rPr>
                  <a:solidFill>
                    <a:srgbClr val="FF9300"/>
                  </a:solidFill>
                </a:rPr>
                <a:t>Propose a new value</a:t>
              </a:r>
              <a:r>
                <a:t>,    , for the selected parameter via the proposal mechanism:</a:t>
              </a:r>
            </a:p>
          </p:txBody>
        </p:sp>
        <p:pic>
          <p:nvPicPr>
            <p:cNvPr id="421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218" name="Group 4218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4216" name="Shape 4216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421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219" name="Shape 4219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1" name="iMCMC_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852" y="2165350"/>
            <a:ext cx="3898901" cy="328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04800" dist="127000" dir="2700000">
              <a:srgbClr val="000000">
                <a:alpha val="75000"/>
              </a:srgbClr>
            </a:outerShdw>
          </a:effectLst>
        </p:spPr>
      </p:pic>
      <p:sp>
        <p:nvSpPr>
          <p:cNvPr id="4222" name="Shape 422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223" name="Shape 4223"/>
          <p:cNvSpPr/>
          <p:nvPr/>
        </p:nvSpPr>
        <p:spPr>
          <a:xfrm>
            <a:off x="533400" y="1384300"/>
            <a:ext cx="8959693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Scale of the tuning parameter is important for MCMC efficiency</a:t>
            </a:r>
          </a:p>
        </p:txBody>
      </p:sp>
      <p:sp>
        <p:nvSpPr>
          <p:cNvPr id="4224" name="Shape 4224"/>
          <p:cNvSpPr/>
          <p:nvPr/>
        </p:nvSpPr>
        <p:spPr>
          <a:xfrm>
            <a:off x="2584487" y="7251700"/>
            <a:ext cx="4877484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John Huelsenbeck (inspired by </a:t>
            </a:r>
            <a:r>
              <a:rPr i="1"/>
              <a:t>MCMC Robot</a:t>
            </a:r>
            <a:r>
              <a:t> by Paul Lewis)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Shape 4226"/>
          <p:cNvSpPr/>
          <p:nvPr/>
        </p:nvSpPr>
        <p:spPr>
          <a:xfrm>
            <a:off x="653424" y="6507012"/>
            <a:ext cx="9137849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pi ~ dnDirichlet(pi_prior)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mvSimplexElementScale(pi, alpha=10.0, tune=true, weight=2.0)</a:t>
            </a:r>
          </a:p>
        </p:txBody>
      </p:sp>
      <p:sp>
        <p:nvSpPr>
          <p:cNvPr id="4227" name="Shape 422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228" name="Shape 4228"/>
          <p:cNvSpPr/>
          <p:nvPr/>
        </p:nvSpPr>
        <p:spPr>
          <a:xfrm>
            <a:off x="533400" y="1384300"/>
            <a:ext cx="8959693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Dirichlet proposal mechanism</a:t>
            </a:r>
          </a:p>
        </p:txBody>
      </p:sp>
      <p:pic>
        <p:nvPicPr>
          <p:cNvPr id="42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3244" y="1907436"/>
            <a:ext cx="3467639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0" name="Shape 4230"/>
          <p:cNvSpPr/>
          <p:nvPr/>
        </p:nvSpPr>
        <p:spPr>
          <a:xfrm>
            <a:off x="1003300" y="4267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Propose a new value for a parameter with a Dirichlet prior probability density</a:t>
            </a:r>
          </a:p>
        </p:txBody>
      </p:sp>
      <p:sp>
        <p:nvSpPr>
          <p:cNvPr id="4231" name="Shape 4231"/>
          <p:cNvSpPr/>
          <p:nvPr/>
        </p:nvSpPr>
        <p:spPr>
          <a:xfrm>
            <a:off x="1231900" y="4584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proposal density is controlled by the tuning parameter, </a:t>
            </a:r>
          </a:p>
        </p:txBody>
      </p:sp>
      <p:sp>
        <p:nvSpPr>
          <p:cNvPr id="4232" name="Shape 4232"/>
          <p:cNvSpPr/>
          <p:nvPr/>
        </p:nvSpPr>
        <p:spPr>
          <a:xfrm>
            <a:off x="1231900" y="4902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large, smaller changes will be proposed</a:t>
            </a:r>
          </a:p>
        </p:txBody>
      </p:sp>
      <p:sp>
        <p:nvSpPr>
          <p:cNvPr id="4233" name="Shape 4233"/>
          <p:cNvSpPr/>
          <p:nvPr/>
        </p:nvSpPr>
        <p:spPr>
          <a:xfrm>
            <a:off x="4798963" y="3890264"/>
            <a:ext cx="2001863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current parameter value</a:t>
            </a:r>
          </a:p>
        </p:txBody>
      </p:sp>
      <p:pic>
        <p:nvPicPr>
          <p:cNvPr id="423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8300" y="3687064"/>
            <a:ext cx="11883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5" name="Shape 4235"/>
          <p:cNvSpPr/>
          <p:nvPr/>
        </p:nvSpPr>
        <p:spPr>
          <a:xfrm flipH="1" flipV="1">
            <a:off x="4296746" y="3852857"/>
            <a:ext cx="491154" cy="185743"/>
          </a:xfrm>
          <a:prstGeom prst="line">
            <a:avLst/>
          </a:prstGeom>
          <a:ln w="1905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23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3150" y="4715764"/>
            <a:ext cx="159160" cy="131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4550" y="5033264"/>
            <a:ext cx="159160" cy="131573"/>
          </a:xfrm>
          <a:prstGeom prst="rect">
            <a:avLst/>
          </a:prstGeom>
          <a:ln w="12700">
            <a:miter lim="400000"/>
          </a:ln>
        </p:spPr>
      </p:pic>
      <p:sp>
        <p:nvSpPr>
          <p:cNvPr id="4238" name="Shape 4238"/>
          <p:cNvSpPr/>
          <p:nvPr/>
        </p:nvSpPr>
        <p:spPr>
          <a:xfrm>
            <a:off x="1231900" y="5219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small, larger changes will be proposed</a:t>
            </a:r>
          </a:p>
        </p:txBody>
      </p:sp>
      <p:pic>
        <p:nvPicPr>
          <p:cNvPr id="423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4550" y="5350764"/>
            <a:ext cx="159160" cy="1315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3" name="Group 4243"/>
          <p:cNvGrpSpPr/>
          <p:nvPr/>
        </p:nvGrpSpPr>
        <p:grpSpPr>
          <a:xfrm>
            <a:off x="3145154" y="3297880"/>
            <a:ext cx="3405498" cy="321621"/>
            <a:chOff x="0" y="0"/>
            <a:chExt cx="3405496" cy="321620"/>
          </a:xfrm>
        </p:grpSpPr>
        <p:sp>
          <p:nvSpPr>
            <p:cNvPr id="4240" name="Shape 4240"/>
            <p:cNvSpPr/>
            <p:nvPr/>
          </p:nvSpPr>
          <p:spPr>
            <a:xfrm flipV="1">
              <a:off x="4445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41" name="Shape 4241"/>
            <p:cNvSpPr/>
            <p:nvPr/>
          </p:nvSpPr>
          <p:spPr>
            <a:xfrm flipV="1">
              <a:off x="3395344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42" name="Shape 4242"/>
            <p:cNvSpPr/>
            <p:nvPr/>
          </p:nvSpPr>
          <p:spPr>
            <a:xfrm>
              <a:off x="0" y="148110"/>
              <a:ext cx="340549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480" name="Shape 480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481" name="Shape 481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482" name="Shape 482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483" name="Shape 483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484" name="Shape 484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485" name="Shape 485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486" name="Shape 486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487" name="Shape 487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488" name="Shape 488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489" name="Shape 489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490" name="Shape 490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491" name="Shape 491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492" name="Shape 492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493" name="Shape 493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494" name="Shape 494"/>
          <p:cNvSpPr/>
          <p:nvPr/>
        </p:nvSpPr>
        <p:spPr>
          <a:xfrm>
            <a:off x="152400" y="19177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Shape 424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246" name="Shape 4246"/>
          <p:cNvSpPr/>
          <p:nvPr/>
        </p:nvSpPr>
        <p:spPr>
          <a:xfrm>
            <a:off x="1003300" y="4267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Propose a new value for a parameter with a uniform prior probability density</a:t>
            </a:r>
          </a:p>
        </p:txBody>
      </p:sp>
      <p:sp>
        <p:nvSpPr>
          <p:cNvPr id="4247" name="Shape 4247"/>
          <p:cNvSpPr/>
          <p:nvPr/>
        </p:nvSpPr>
        <p:spPr>
          <a:xfrm>
            <a:off x="1231900" y="4584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proposal density is controlled by the tuning parameter, </a:t>
            </a:r>
          </a:p>
        </p:txBody>
      </p:sp>
      <p:sp>
        <p:nvSpPr>
          <p:cNvPr id="4248" name="Shape 4248"/>
          <p:cNvSpPr/>
          <p:nvPr/>
        </p:nvSpPr>
        <p:spPr>
          <a:xfrm>
            <a:off x="1231900" y="4902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large, larger changes will be proposed</a:t>
            </a:r>
          </a:p>
        </p:txBody>
      </p:sp>
      <p:sp>
        <p:nvSpPr>
          <p:cNvPr id="4249" name="Shape 4249"/>
          <p:cNvSpPr/>
          <p:nvPr/>
        </p:nvSpPr>
        <p:spPr>
          <a:xfrm>
            <a:off x="5065663" y="3890264"/>
            <a:ext cx="2001863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current parameter value</a:t>
            </a:r>
          </a:p>
        </p:txBody>
      </p:sp>
      <p:pic>
        <p:nvPicPr>
          <p:cNvPr id="425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0" y="3687064"/>
            <a:ext cx="11883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51" name="Shape 4251"/>
          <p:cNvSpPr/>
          <p:nvPr/>
        </p:nvSpPr>
        <p:spPr>
          <a:xfrm flipH="1" flipV="1">
            <a:off x="4563446" y="3852857"/>
            <a:ext cx="491154" cy="185743"/>
          </a:xfrm>
          <a:prstGeom prst="line">
            <a:avLst/>
          </a:prstGeom>
          <a:ln w="1905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52" name="Shape 4252"/>
          <p:cNvSpPr/>
          <p:nvPr/>
        </p:nvSpPr>
        <p:spPr>
          <a:xfrm>
            <a:off x="1231900" y="5219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small, smaller changes will be proposed</a:t>
            </a:r>
          </a:p>
        </p:txBody>
      </p:sp>
      <p:pic>
        <p:nvPicPr>
          <p:cNvPr id="425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8644" y="2754351"/>
            <a:ext cx="3447409" cy="9080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7" name="Group 4257"/>
          <p:cNvGrpSpPr/>
          <p:nvPr/>
        </p:nvGrpSpPr>
        <p:grpSpPr>
          <a:xfrm>
            <a:off x="3145154" y="3297880"/>
            <a:ext cx="3405498" cy="321621"/>
            <a:chOff x="0" y="0"/>
            <a:chExt cx="3405496" cy="321620"/>
          </a:xfrm>
        </p:grpSpPr>
        <p:sp>
          <p:nvSpPr>
            <p:cNvPr id="4254" name="Shape 4254"/>
            <p:cNvSpPr/>
            <p:nvPr/>
          </p:nvSpPr>
          <p:spPr>
            <a:xfrm flipV="1">
              <a:off x="4445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55" name="Shape 4255"/>
            <p:cNvSpPr/>
            <p:nvPr/>
          </p:nvSpPr>
          <p:spPr>
            <a:xfrm flipV="1">
              <a:off x="3395344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56" name="Shape 4256"/>
            <p:cNvSpPr/>
            <p:nvPr/>
          </p:nvSpPr>
          <p:spPr>
            <a:xfrm>
              <a:off x="0" y="148110"/>
              <a:ext cx="340549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42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9500" y="4664964"/>
            <a:ext cx="106651" cy="182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4640" y="4973827"/>
            <a:ext cx="106651" cy="182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4640" y="5304027"/>
            <a:ext cx="106651" cy="182373"/>
          </a:xfrm>
          <a:prstGeom prst="rect">
            <a:avLst/>
          </a:prstGeom>
          <a:ln w="12700">
            <a:miter lim="400000"/>
          </a:ln>
        </p:spPr>
      </p:pic>
      <p:sp>
        <p:nvSpPr>
          <p:cNvPr id="4261" name="Shape 4261"/>
          <p:cNvSpPr/>
          <p:nvPr/>
        </p:nvSpPr>
        <p:spPr>
          <a:xfrm>
            <a:off x="653424" y="6513362"/>
            <a:ext cx="8040390" cy="825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epsilon ~ dnUnif( epsilon_prior_min, epsilon_prior_max 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mvSlide(epsilon, delta=0.8, tune=true, weight=3.0)</a:t>
            </a:r>
          </a:p>
        </p:txBody>
      </p:sp>
      <p:sp>
        <p:nvSpPr>
          <p:cNvPr id="4262" name="Shape 4262"/>
          <p:cNvSpPr/>
          <p:nvPr/>
        </p:nvSpPr>
        <p:spPr>
          <a:xfrm>
            <a:off x="533400" y="1384300"/>
            <a:ext cx="8959693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Sliding-window proposal mechanism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7854" y="2376608"/>
            <a:ext cx="3388988" cy="1250564"/>
          </a:xfrm>
          <a:prstGeom prst="rect">
            <a:avLst/>
          </a:prstGeom>
          <a:ln w="12700">
            <a:miter lim="400000"/>
          </a:ln>
        </p:spPr>
      </p:pic>
      <p:sp>
        <p:nvSpPr>
          <p:cNvPr id="4265" name="Shape 426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266" name="Shape 4266"/>
          <p:cNvSpPr/>
          <p:nvPr/>
        </p:nvSpPr>
        <p:spPr>
          <a:xfrm>
            <a:off x="1003300" y="4267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Propose a new value for a parameter with a exponential prior probability density</a:t>
            </a:r>
          </a:p>
        </p:txBody>
      </p:sp>
      <p:sp>
        <p:nvSpPr>
          <p:cNvPr id="4267" name="Shape 4267"/>
          <p:cNvSpPr/>
          <p:nvPr/>
        </p:nvSpPr>
        <p:spPr>
          <a:xfrm>
            <a:off x="1231900" y="4584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proposal density is controlled by the tuning parameter, </a:t>
            </a:r>
          </a:p>
        </p:txBody>
      </p:sp>
      <p:sp>
        <p:nvSpPr>
          <p:cNvPr id="4268" name="Shape 4268"/>
          <p:cNvSpPr/>
          <p:nvPr/>
        </p:nvSpPr>
        <p:spPr>
          <a:xfrm>
            <a:off x="1231900" y="4902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large, larger changes will be proposed</a:t>
            </a:r>
          </a:p>
        </p:txBody>
      </p:sp>
      <p:sp>
        <p:nvSpPr>
          <p:cNvPr id="4269" name="Shape 4269"/>
          <p:cNvSpPr/>
          <p:nvPr/>
        </p:nvSpPr>
        <p:spPr>
          <a:xfrm>
            <a:off x="5103763" y="3890264"/>
            <a:ext cx="2001863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current parameter value</a:t>
            </a:r>
          </a:p>
        </p:txBody>
      </p:sp>
      <p:pic>
        <p:nvPicPr>
          <p:cNvPr id="427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3687064"/>
            <a:ext cx="11883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71" name="Shape 4271"/>
          <p:cNvSpPr/>
          <p:nvPr/>
        </p:nvSpPr>
        <p:spPr>
          <a:xfrm flipH="1" flipV="1">
            <a:off x="4601546" y="3852857"/>
            <a:ext cx="491154" cy="185743"/>
          </a:xfrm>
          <a:prstGeom prst="line">
            <a:avLst/>
          </a:prstGeom>
          <a:ln w="1905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72" name="Shape 4272"/>
          <p:cNvSpPr/>
          <p:nvPr/>
        </p:nvSpPr>
        <p:spPr>
          <a:xfrm>
            <a:off x="1231900" y="5219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   is small, smaller changes will be proposed</a:t>
            </a:r>
          </a:p>
        </p:txBody>
      </p:sp>
      <p:grpSp>
        <p:nvGrpSpPr>
          <p:cNvPr id="4276" name="Group 4276"/>
          <p:cNvGrpSpPr/>
          <p:nvPr/>
        </p:nvGrpSpPr>
        <p:grpSpPr>
          <a:xfrm>
            <a:off x="3145154" y="3297880"/>
            <a:ext cx="3405498" cy="321621"/>
            <a:chOff x="0" y="0"/>
            <a:chExt cx="3405496" cy="321620"/>
          </a:xfrm>
        </p:grpSpPr>
        <p:sp>
          <p:nvSpPr>
            <p:cNvPr id="4273" name="Shape 4273"/>
            <p:cNvSpPr/>
            <p:nvPr/>
          </p:nvSpPr>
          <p:spPr>
            <a:xfrm flipV="1">
              <a:off x="4445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74" name="Shape 4274"/>
            <p:cNvSpPr/>
            <p:nvPr/>
          </p:nvSpPr>
          <p:spPr>
            <a:xfrm flipV="1">
              <a:off x="3395344" y="-1"/>
              <a:ext cx="1" cy="321622"/>
            </a:xfrm>
            <a:prstGeom prst="line">
              <a:avLst/>
            </a:prstGeom>
            <a:noFill/>
            <a:ln w="889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275" name="Shape 4275"/>
            <p:cNvSpPr/>
            <p:nvPr/>
          </p:nvSpPr>
          <p:spPr>
            <a:xfrm>
              <a:off x="0" y="148110"/>
              <a:ext cx="340549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277" name="Shape 4277"/>
          <p:cNvSpPr/>
          <p:nvPr/>
        </p:nvSpPr>
        <p:spPr>
          <a:xfrm>
            <a:off x="533400" y="1384300"/>
            <a:ext cx="8959693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Multiplier proposal mechanism</a:t>
            </a:r>
          </a:p>
        </p:txBody>
      </p:sp>
      <p:sp>
        <p:nvSpPr>
          <p:cNvPr id="4278" name="Shape 4278"/>
          <p:cNvSpPr/>
          <p:nvPr/>
        </p:nvSpPr>
        <p:spPr>
          <a:xfrm>
            <a:off x="653424" y="6507012"/>
            <a:ext cx="7552631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br_lens[i] ~ dnExponential(10.0)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mvScale(br_lens[i],lambda=1,tune=true,weight=1)</a:t>
            </a:r>
          </a:p>
        </p:txBody>
      </p:sp>
      <p:pic>
        <p:nvPicPr>
          <p:cNvPr id="427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9500" y="4678821"/>
            <a:ext cx="947837" cy="182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33374" y="3666328"/>
            <a:ext cx="396366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21350" y="3687064"/>
            <a:ext cx="259942" cy="20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03134" y="4998283"/>
            <a:ext cx="128157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3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03134" y="5328483"/>
            <a:ext cx="128157" cy="177801"/>
          </a:xfrm>
          <a:prstGeom prst="rect">
            <a:avLst/>
          </a:prstGeom>
          <a:ln w="12700">
            <a:miter lim="400000"/>
          </a:ln>
        </p:spPr>
      </p:pic>
      <p:sp>
        <p:nvSpPr>
          <p:cNvPr id="4284" name="Shape 4284"/>
          <p:cNvSpPr/>
          <p:nvPr/>
        </p:nvSpPr>
        <p:spPr>
          <a:xfrm>
            <a:off x="1003300" y="5537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Equivalent to sliding-window proposal with log-transformed x axis</a:t>
            </a:r>
          </a:p>
        </p:txBody>
      </p:sp>
      <p:sp>
        <p:nvSpPr>
          <p:cNvPr id="4285" name="Shape 4285"/>
          <p:cNvSpPr/>
          <p:nvPr/>
        </p:nvSpPr>
        <p:spPr>
          <a:xfrm>
            <a:off x="1003300" y="58547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Works well when changes to small parameter values have a larger impact on  </a:t>
            </a:r>
            <a:br/>
            <a:r>
              <a:t>     probability of data than changes in large parameter values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Shape 4287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4288" name="Shape 4288"/>
          <p:cNvSpPr/>
          <p:nvPr/>
        </p:nvSpPr>
        <p:spPr>
          <a:xfrm>
            <a:off x="825500" y="26289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89" name="Shape 4289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4290" name="Shape 4290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4291" name="Shape 4291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4292" name="Shape 4292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4293" name="Shape 4293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4294" name="Shape 4294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4295" name="Shape 4295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4296" name="Shape 4296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4297" name="Shape 4297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4298" name="Shape 4298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4299" name="Shape 4299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4300" name="Shape 4300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4301" name="Shape 4301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4302" name="Shape 4302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Shape 4304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4305" name="Shape 4305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4306" name="Shape 4306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4307" name="Shape 4307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4308" name="Shape 4308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4309" name="Shape 4309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4310" name="Shape 4310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4311" name="Shape 4311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4312" name="Shape 4312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4313" name="Shape 4313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4314" name="Shape 4314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4315" name="Shape 4315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4316" name="Shape 4316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4317" name="Shape 4317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4318" name="Shape 4318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4319" name="Shape 4319"/>
          <p:cNvSpPr/>
          <p:nvPr/>
        </p:nvSpPr>
        <p:spPr>
          <a:xfrm>
            <a:off x="825500" y="29337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1" name="Bimodal-bivariate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2476500"/>
            <a:ext cx="5118100" cy="3784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2" name="Shape 4322"/>
          <p:cNvSpPr/>
          <p:nvPr/>
        </p:nvSpPr>
        <p:spPr>
          <a:xfrm>
            <a:off x="863600" y="127000"/>
            <a:ext cx="8699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323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165" y="41783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4324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1600" y="50927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4325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9500" y="47625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4326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0500" y="55245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4327" name="Shape 4327"/>
          <p:cNvSpPr/>
          <p:nvPr/>
        </p:nvSpPr>
        <p:spPr>
          <a:xfrm>
            <a:off x="1397000" y="1219200"/>
            <a:ext cx="8699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8" name="Shape 4328"/>
          <p:cNvSpPr/>
          <p:nvPr/>
        </p:nvSpPr>
        <p:spPr>
          <a:xfrm>
            <a:off x="533400" y="1511300"/>
            <a:ext cx="6337300" cy="914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7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6400">
                <a:solidFill>
                  <a:srgbClr val="FF9300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Robot Squadron!!</a:t>
            </a:r>
          </a:p>
        </p:txBody>
      </p:sp>
      <p:sp>
        <p:nvSpPr>
          <p:cNvPr id="4329" name="Shape 432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330" name="Shape 4330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500"/>
                                        <p:tgtEl>
                                          <p:spTgt spid="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500"/>
                                        <p:tgtEl>
                                          <p:spTgt spid="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500"/>
                                        <p:tgtEl>
                                          <p:spTgt spid="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24" grpId="4"/>
      <p:bldP build="whole" bldLvl="1" animBg="1" rev="0" advAuto="0" spid="4325" grpId="2"/>
      <p:bldP build="whole" bldLvl="1" animBg="1" rev="0" advAuto="0" spid="4326" grpId="3"/>
      <p:bldP build="whole" bldLvl="1" animBg="1" rev="0" advAuto="0" spid="4323" grpId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2" name="Shape 433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333" name="Shape 4333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334" name="Shape 4334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Shape 433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337" name="Shape 4337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338" name="Shape 4338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4339" name="Shape 4339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  <p:graphicFrame>
        <p:nvGraphicFramePr>
          <p:cNvPr id="4340" name="Table 4340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344" name="Group 4344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342" name="Shape 4342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34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45" name="Shape 4345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34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4350" name="Shape 4350"/>
          <p:cNvSpPr/>
          <p:nvPr/>
        </p:nvSpPr>
        <p:spPr>
          <a:xfrm>
            <a:off x="3415339" y="3810000"/>
            <a:ext cx="4536955" cy="199147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Shape 435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353" name="Shape 4353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354" name="Shape 4354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355" name="Table 4355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5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359" name="Group 4359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357" name="Shape 4357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35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60" name="Shape 4360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36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5" name="Shape 4365"/>
          <p:cNvSpPr/>
          <p:nvPr/>
        </p:nvSpPr>
        <p:spPr>
          <a:xfrm>
            <a:off x="3415339" y="4177886"/>
            <a:ext cx="4536955" cy="16235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66" name="Shape 4366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Shape 436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369" name="Shape 4369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370" name="Shape 4370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371" name="Table 4371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375" name="Group 4375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373" name="Shape 4373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37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6" name="Shape 4376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37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0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4381" name="Shape 4381"/>
          <p:cNvSpPr/>
          <p:nvPr/>
        </p:nvSpPr>
        <p:spPr>
          <a:xfrm>
            <a:off x="3415339" y="4470403"/>
            <a:ext cx="4536955" cy="133107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82" name="Shape 4382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Shape 438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385" name="Shape 4385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386" name="Shape 4386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387" name="Table 4387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391" name="Group 4391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389" name="Shape 4389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39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92" name="Shape 4392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3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6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7" name="Shape 4397"/>
          <p:cNvSpPr/>
          <p:nvPr/>
        </p:nvSpPr>
        <p:spPr>
          <a:xfrm>
            <a:off x="3415339" y="4818440"/>
            <a:ext cx="4536955" cy="98303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98" name="Shape 4398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497" name="Shape 497"/>
          <p:cNvSpPr/>
          <p:nvPr/>
        </p:nvSpPr>
        <p:spPr>
          <a:xfrm>
            <a:off x="7073900" y="8267700"/>
            <a:ext cx="1066800" cy="546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2100"/>
              </a:lnSpc>
              <a:tabLst>
                <a:tab pos="838200" algn="l"/>
              </a:tabLst>
              <a:defRPr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8" name="Shape 498"/>
          <p:cNvSpPr/>
          <p:nvPr/>
        </p:nvSpPr>
        <p:spPr>
          <a:xfrm>
            <a:off x="6858000" y="7861300"/>
            <a:ext cx="2235200" cy="330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prior probability</a:t>
            </a:r>
          </a:p>
        </p:txBody>
      </p:sp>
      <p:sp>
        <p:nvSpPr>
          <p:cNvPr id="499" name="Shape 499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502" name="Group 502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500" name="Shape 500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501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5" name="Group 505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503" name="Shape 503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504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8" name="Group 508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506" name="Shape 506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507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1" name="Group 511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509" name="Shape 509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510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4" name="Group 514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512" name="Shape 512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513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5" name="Shape 515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516" name="Shape 516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517" name="Shape 517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518" name="Shape 518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519" name="Shape 519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520" name="Shape 520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52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522" name="Shape 522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pic>
        <p:nvPicPr>
          <p:cNvPr id="52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524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525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530" name="Group 530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528" name="Group 528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526" name="Shape 526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529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3" name="Group 533"/>
          <p:cNvGrpSpPr/>
          <p:nvPr/>
        </p:nvGrpSpPr>
        <p:grpSpPr>
          <a:xfrm>
            <a:off x="5537200" y="6838950"/>
            <a:ext cx="2235200" cy="571203"/>
            <a:chOff x="76200" y="0"/>
            <a:chExt cx="2235200" cy="571202"/>
          </a:xfrm>
        </p:grpSpPr>
        <p:sp>
          <p:nvSpPr>
            <p:cNvPr id="531" name="Shape 531"/>
            <p:cNvSpPr/>
            <p:nvPr/>
          </p:nvSpPr>
          <p:spPr>
            <a:xfrm>
              <a:off x="76200" y="24765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532" name="Shape 532"/>
            <p:cNvSpPr/>
            <p:nvPr/>
          </p:nvSpPr>
          <p:spPr>
            <a:xfrm>
              <a:off x="801992" y="0"/>
              <a:ext cx="783616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3" grpId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Shape 440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401" name="Shape 4401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402" name="Shape 4402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403" name="Table 4403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4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407" name="Group 4407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405" name="Shape 4405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40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08" name="Shape 4408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40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3" name="Shape 4413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Shape 441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416" name="Shape 4416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417" name="Shape 4417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418" name="Table 4418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4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422" name="Group 4422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420" name="Shape 4420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42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23" name="Shape 4423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4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6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7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4428" name="Shape 4428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442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30" name="Shape 4430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Shape 443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433" name="Shape 4433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434" name="Shape 4434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435" name="Table 4435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43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439" name="Group 4439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437" name="Shape 4437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43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40" name="Shape 4440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44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4445" name="Shape 4445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sp>
        <p:nvSpPr>
          <p:cNvPr id="4446" name="Shape 4446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pic>
        <p:nvPicPr>
          <p:cNvPr id="4447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48" name="Shape 4448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Shape 445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451" name="Shape 4451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452" name="Shape 4452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453" name="Table 4453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4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457" name="Group 4457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455" name="Shape 4455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45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58" name="Shape 4458"/>
          <p:cNvSpPr/>
          <p:nvPr/>
        </p:nvSpPr>
        <p:spPr>
          <a:xfrm>
            <a:off x="4630259" y="3487365"/>
            <a:ext cx="3628893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45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437" y="4879919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437" y="4528903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2437" y="4177886"/>
            <a:ext cx="1921317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2437" y="3826870"/>
            <a:ext cx="1921317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4463" name="Shape 4463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4464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65" name="Shape 4465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4466" name="Shape 4466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4467" name="Shape 4467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Shape 446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470" name="Shape 4470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471" name="Shape 4471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472" name="Table 4472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47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476" name="Group 4476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474" name="Shape 4474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47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77" name="Shape 4477"/>
          <p:cNvSpPr/>
          <p:nvPr/>
        </p:nvSpPr>
        <p:spPr>
          <a:xfrm>
            <a:off x="5818370" y="3487365"/>
            <a:ext cx="2440782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78" name="Shape 4478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447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80" name="Shape 4480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4481" name="Shape 4481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4482" name="Shape 4482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Shape 448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485" name="Shape 4485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486" name="Shape 4486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487" name="Table 4487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4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491" name="Group 4491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489" name="Shape 4489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49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92" name="Shape 4492"/>
          <p:cNvSpPr/>
          <p:nvPr/>
        </p:nvSpPr>
        <p:spPr>
          <a:xfrm>
            <a:off x="7019621" y="3487365"/>
            <a:ext cx="1239531" cy="16791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93" name="Shape 4493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449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5" name="Shape 4495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4496" name="Shape 4496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4497" name="Shape 4497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Shape 449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500" name="Shape 4500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501" name="Shape 4501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502" name="Table 4502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50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506" name="Group 4506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504" name="Shape 4504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50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07" name="Shape 4507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450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509" name="Shape 4509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4510" name="Shape 4510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4511" name="Shape 4511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Shape 451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514" name="Shape 4514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515" name="Shape 4515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aphicFrame>
        <p:nvGraphicFramePr>
          <p:cNvPr id="4516" name="Table 4516"/>
          <p:cNvGraphicFramePr/>
          <p:nvPr/>
        </p:nvGraphicFramePr>
        <p:xfrm>
          <a:off x="2060917" y="3078252"/>
          <a:ext cx="6063566" cy="211362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{D51ADE6A-740E-44AE-83CC-AE7238B6C88D}</a:tableStyleId>
              </a:tblPr>
              <a:tblGrid>
                <a:gridCol w="1207633"/>
                <a:gridCol w="1207633"/>
                <a:gridCol w="1207633"/>
                <a:gridCol w="1207633"/>
                <a:gridCol w="1207633"/>
              </a:tblGrid>
              <a:tr h="348037">
                <a:tc>
                  <a:txBody>
                    <a:bodyPr/>
                    <a:lstStyle/>
                    <a:p>
                      <a:pPr defTabSz="914400">
                        <a:lnSpc>
                          <a:spcPts val="2100"/>
                        </a:lnSpc>
                        <a:tabLst>
                          <a:tab pos="838200" algn="l"/>
                        </a:tabLst>
                        <a:defRPr sz="18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" marR="25400" marT="25400" marB="254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    temperature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8037"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ct val="100000"/>
                        </a:lnSpc>
                        <a:tabLst>
                          <a:tab pos="558800" algn="l"/>
                          <a:tab pos="838200" algn="l"/>
                        </a:tabLst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51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520" name="Group 4520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518" name="Shape 4518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51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21" name="Shape 4521"/>
          <p:cNvSpPr/>
          <p:nvPr/>
        </p:nvSpPr>
        <p:spPr>
          <a:xfrm>
            <a:off x="1257300" y="5181600"/>
            <a:ext cx="8866089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incremental heating successively ‘flattens’ the posterior visited by each chain by making the acceptance probability of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1999" i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t> chain more ‘permissive’:</a:t>
            </a:r>
          </a:p>
        </p:txBody>
      </p:sp>
      <p:pic>
        <p:nvPicPr>
          <p:cNvPr id="45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7674" y="5772882"/>
            <a:ext cx="4744652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523" name="Shape 4523"/>
          <p:cNvSpPr/>
          <p:nvPr/>
        </p:nvSpPr>
        <p:spPr>
          <a:xfrm>
            <a:off x="1257300" y="6794500"/>
            <a:ext cx="8866089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degree of incremental heating is controlled by the temperature parameter,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/>
              <a:t>.</a:t>
            </a:r>
          </a:p>
        </p:txBody>
      </p:sp>
      <p:sp>
        <p:nvSpPr>
          <p:cNvPr id="4524" name="Shape 4524"/>
          <p:cNvSpPr/>
          <p:nvPr/>
        </p:nvSpPr>
        <p:spPr>
          <a:xfrm>
            <a:off x="1257300" y="6426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allows heated chains to more readily traverse regions of low probability.</a:t>
            </a:r>
          </a:p>
        </p:txBody>
      </p:sp>
      <p:sp>
        <p:nvSpPr>
          <p:cNvPr id="4525" name="Shape 4525"/>
          <p:cNvSpPr/>
          <p:nvPr/>
        </p:nvSpPr>
        <p:spPr>
          <a:xfrm>
            <a:off x="1447521" y="3813346"/>
            <a:ext cx="6651562" cy="257217"/>
          </a:xfrm>
          <a:prstGeom prst="rect">
            <a:avLst/>
          </a:prstGeom>
          <a:solidFill>
            <a:srgbClr val="0433FF">
              <a:alpha val="50000"/>
            </a:srgbClr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526" name="Shape 4526"/>
          <p:cNvSpPr/>
          <p:nvPr/>
        </p:nvSpPr>
        <p:spPr>
          <a:xfrm>
            <a:off x="1526833" y="3761544"/>
            <a:ext cx="114367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cold chain</a:t>
            </a:r>
          </a:p>
        </p:txBody>
      </p:sp>
      <p:sp>
        <p:nvSpPr>
          <p:cNvPr id="4527" name="Shape 4527"/>
          <p:cNvSpPr/>
          <p:nvPr/>
        </p:nvSpPr>
        <p:spPr>
          <a:xfrm>
            <a:off x="1257300" y="71628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samples are only collected by the ‘cold’ chain (</a:t>
            </a:r>
            <a:r>
              <a:rPr i="1"/>
              <a:t>i.e.</a:t>
            </a:r>
            <a:r>
              <a:t>, the undistorted posterior).</a:t>
            </a:r>
          </a:p>
        </p:txBody>
      </p:sp>
      <p:sp>
        <p:nvSpPr>
          <p:cNvPr id="4528" name="Shape 4528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Shape 453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531" name="Shape 4531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532" name="Shape 4532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pic>
        <p:nvPicPr>
          <p:cNvPr id="45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288" y="2654303"/>
            <a:ext cx="143904" cy="22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grpSp>
        <p:nvGrpSpPr>
          <p:cNvPr id="4538" name="Group 4538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536" name="Group 453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534" name="Shape 453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535" name="Shape 453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53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41" name="Group 4541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539" name="Shape 4539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54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42" name="Shape 4542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  <p:sp>
        <p:nvSpPr>
          <p:cNvPr id="4543" name="Shape 4543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45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2" y="3975100"/>
            <a:ext cx="10160064" cy="1727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Shape 454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547" name="Shape 4547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548" name="Shape 4548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4553" name="Group 4553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551" name="Group 4551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549" name="Shape 4549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550" name="Shape 4550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55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58" name="Group 4558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4556" name="Group 455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554" name="Shape 455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555" name="Shape 455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455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61" name="Group 4561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559" name="Shape 4559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56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2" name="Shape 4562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456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2" y="3975100"/>
            <a:ext cx="10160064" cy="1727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56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2700" y="4102111"/>
            <a:ext cx="10160001" cy="14477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565" name="Shape 4565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TR_Q_m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800" y="4519892"/>
            <a:ext cx="4368800" cy="15410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6" name="Group 546"/>
          <p:cNvGrpSpPr/>
          <p:nvPr/>
        </p:nvGrpSpPr>
        <p:grpSpPr>
          <a:xfrm>
            <a:off x="7429500" y="3759200"/>
            <a:ext cx="1454870" cy="1183010"/>
            <a:chOff x="0" y="0"/>
            <a:chExt cx="1454869" cy="1183009"/>
          </a:xfrm>
        </p:grpSpPr>
        <p:sp>
          <p:nvSpPr>
            <p:cNvPr id="536" name="Shape 536"/>
            <p:cNvSpPr/>
            <p:nvPr/>
          </p:nvSpPr>
          <p:spPr>
            <a:xfrm>
              <a:off x="0" y="0"/>
              <a:ext cx="640631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</a:t>
              </a:r>
            </a:p>
          </p:txBody>
        </p:sp>
        <p:sp>
          <p:nvSpPr>
            <p:cNvPr id="537" name="Shape 537"/>
            <p:cNvSpPr/>
            <p:nvPr/>
          </p:nvSpPr>
          <p:spPr>
            <a:xfrm>
              <a:off x="800100" y="0"/>
              <a:ext cx="65477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</a:t>
              </a:r>
            </a:p>
          </p:txBody>
        </p:sp>
        <p:sp>
          <p:nvSpPr>
            <p:cNvPr id="538" name="Shape 538"/>
            <p:cNvSpPr/>
            <p:nvPr/>
          </p:nvSpPr>
          <p:spPr>
            <a:xfrm>
              <a:off x="0" y="800100"/>
              <a:ext cx="640631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800100" y="800100"/>
              <a:ext cx="626617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342900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b="1" sz="20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</p:txBody>
        </p:sp>
        <p:sp>
          <p:nvSpPr>
            <p:cNvPr id="540" name="Shape 540"/>
            <p:cNvSpPr/>
            <p:nvPr/>
          </p:nvSpPr>
          <p:spPr>
            <a:xfrm flipV="1">
              <a:off x="622300" y="203193"/>
              <a:ext cx="544473" cy="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41" name="Shape 541"/>
            <p:cNvSpPr/>
            <p:nvPr/>
          </p:nvSpPr>
          <p:spPr>
            <a:xfrm flipV="1">
              <a:off x="622300" y="990600"/>
              <a:ext cx="544473" cy="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42" name="Shape 542"/>
            <p:cNvSpPr/>
            <p:nvPr/>
          </p:nvSpPr>
          <p:spPr>
            <a:xfrm flipH="1">
              <a:off x="1288236" y="337367"/>
              <a:ext cx="1" cy="5444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43" name="Shape 543"/>
            <p:cNvSpPr/>
            <p:nvPr/>
          </p:nvSpPr>
          <p:spPr>
            <a:xfrm flipH="1">
              <a:off x="482606" y="330199"/>
              <a:ext cx="1" cy="5444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44" name="Shape 544"/>
            <p:cNvSpPr/>
            <p:nvPr/>
          </p:nvSpPr>
          <p:spPr>
            <a:xfrm flipH="1">
              <a:off x="569506" y="280360"/>
              <a:ext cx="641575" cy="6415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45" name="Shape 545"/>
            <p:cNvSpPr/>
            <p:nvPr/>
          </p:nvSpPr>
          <p:spPr>
            <a:xfrm flipH="1" flipV="1">
              <a:off x="571508" y="279399"/>
              <a:ext cx="641576" cy="6415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47" name="Shape 547"/>
          <p:cNvSpPr/>
          <p:nvPr/>
        </p:nvSpPr>
        <p:spPr>
          <a:xfrm>
            <a:off x="749300" y="2667000"/>
            <a:ext cx="863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Tree</a:t>
            </a:r>
          </a:p>
        </p:txBody>
      </p:sp>
      <p:sp>
        <p:nvSpPr>
          <p:cNvPr id="548" name="Shape 548"/>
          <p:cNvSpPr/>
          <p:nvPr/>
        </p:nvSpPr>
        <p:spPr>
          <a:xfrm>
            <a:off x="279400" y="2273300"/>
            <a:ext cx="4800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Phylogenetic model parameters</a:t>
            </a:r>
          </a:p>
        </p:txBody>
      </p:sp>
      <p:grpSp>
        <p:nvGrpSpPr>
          <p:cNvPr id="551" name="Group 551"/>
          <p:cNvGrpSpPr/>
          <p:nvPr/>
        </p:nvGrpSpPr>
        <p:grpSpPr>
          <a:xfrm>
            <a:off x="1562100" y="2654300"/>
            <a:ext cx="3681186" cy="457200"/>
            <a:chOff x="0" y="0"/>
            <a:chExt cx="3681185" cy="457200"/>
          </a:xfrm>
        </p:grpSpPr>
        <p:sp>
          <p:nvSpPr>
            <p:cNvPr id="549" name="Shape 549"/>
            <p:cNvSpPr/>
            <p:nvPr/>
          </p:nvSpPr>
          <p:spPr>
            <a:xfrm>
              <a:off x="0" y="12700"/>
              <a:ext cx="10033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topology</a:t>
              </a:r>
            </a:p>
          </p:txBody>
        </p:sp>
        <p:pic>
          <p:nvPicPr>
            <p:cNvPr id="550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129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4" name="Group 554"/>
          <p:cNvGrpSpPr/>
          <p:nvPr/>
        </p:nvGrpSpPr>
        <p:grpSpPr>
          <a:xfrm>
            <a:off x="1562100" y="3022600"/>
            <a:ext cx="3719286" cy="457200"/>
            <a:chOff x="0" y="0"/>
            <a:chExt cx="3719285" cy="457200"/>
          </a:xfrm>
        </p:grpSpPr>
        <p:sp>
          <p:nvSpPr>
            <p:cNvPr id="552" name="Shape 552"/>
            <p:cNvSpPr/>
            <p:nvPr/>
          </p:nvSpPr>
          <p:spPr>
            <a:xfrm>
              <a:off x="0" y="63500"/>
              <a:ext cx="185506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branch lengths</a:t>
              </a:r>
            </a:p>
          </p:txBody>
        </p:sp>
        <p:pic>
          <p:nvPicPr>
            <p:cNvPr id="553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51000" y="0"/>
              <a:ext cx="2068286" cy="45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7" name="Group 557"/>
          <p:cNvGrpSpPr/>
          <p:nvPr/>
        </p:nvGrpSpPr>
        <p:grpSpPr>
          <a:xfrm>
            <a:off x="1562100" y="3835400"/>
            <a:ext cx="5773153" cy="406400"/>
            <a:chOff x="0" y="25400"/>
            <a:chExt cx="5773152" cy="406400"/>
          </a:xfrm>
        </p:grpSpPr>
        <p:sp>
          <p:nvSpPr>
            <p:cNvPr id="555" name="Shape 555"/>
            <p:cNvSpPr/>
            <p:nvPr/>
          </p:nvSpPr>
          <p:spPr>
            <a:xfrm>
              <a:off x="0" y="50800"/>
              <a:ext cx="265000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relative substitution rates</a:t>
              </a:r>
            </a:p>
          </p:txBody>
        </p:sp>
        <p:pic>
          <p:nvPicPr>
            <p:cNvPr id="556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28900" y="25400"/>
              <a:ext cx="3144253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0" name="Group 560"/>
          <p:cNvGrpSpPr/>
          <p:nvPr/>
        </p:nvGrpSpPr>
        <p:grpSpPr>
          <a:xfrm>
            <a:off x="749300" y="3429000"/>
            <a:ext cx="5016500" cy="393164"/>
            <a:chOff x="0" y="0"/>
            <a:chExt cx="5016499" cy="393163"/>
          </a:xfrm>
        </p:grpSpPr>
        <p:sp>
          <p:nvSpPr>
            <p:cNvPr id="558" name="Shape 558"/>
            <p:cNvSpPr/>
            <p:nvPr/>
          </p:nvSpPr>
          <p:spPr>
            <a:xfrm>
              <a:off x="0" y="0"/>
              <a:ext cx="3251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2. Model of character change</a:t>
              </a:r>
            </a:p>
          </p:txBody>
        </p:sp>
        <p:pic>
          <p:nvPicPr>
            <p:cNvPr id="559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5264" y="12163"/>
              <a:ext cx="159123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3" name="Group 563"/>
          <p:cNvGrpSpPr/>
          <p:nvPr/>
        </p:nvGrpSpPr>
        <p:grpSpPr>
          <a:xfrm>
            <a:off x="1562100" y="4165600"/>
            <a:ext cx="4765174" cy="431800"/>
            <a:chOff x="0" y="0"/>
            <a:chExt cx="4765173" cy="431800"/>
          </a:xfrm>
        </p:grpSpPr>
        <p:sp>
          <p:nvSpPr>
            <p:cNvPr id="561" name="Shape 561"/>
            <p:cNvSpPr/>
            <p:nvPr/>
          </p:nvSpPr>
          <p:spPr>
            <a:xfrm>
              <a:off x="0" y="50800"/>
              <a:ext cx="2674447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stationary frequencies</a:t>
              </a:r>
            </a:p>
          </p:txBody>
        </p:sp>
        <p:pic>
          <p:nvPicPr>
            <p:cNvPr id="562" name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628900" y="0"/>
              <a:ext cx="2136274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4" name="Shape 564"/>
          <p:cNvSpPr/>
          <p:nvPr/>
        </p:nvSpPr>
        <p:spPr>
          <a:xfrm>
            <a:off x="279400" y="4813300"/>
            <a:ext cx="470884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Phylogenetic likelihood function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692900" y="2273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Priors on parameters</a:t>
            </a:r>
          </a:p>
        </p:txBody>
      </p:sp>
      <p:sp>
        <p:nvSpPr>
          <p:cNvPr id="566" name="Shape 566"/>
          <p:cNvSpPr/>
          <p:nvPr/>
        </p:nvSpPr>
        <p:spPr>
          <a:xfrm>
            <a:off x="7353300" y="2667000"/>
            <a:ext cx="2044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~Uniform</a:t>
            </a:r>
          </a:p>
        </p:txBody>
      </p:sp>
      <p:sp>
        <p:nvSpPr>
          <p:cNvPr id="567" name="Shape 567"/>
          <p:cNvSpPr/>
          <p:nvPr/>
        </p:nvSpPr>
        <p:spPr>
          <a:xfrm>
            <a:off x="7353300" y="3048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(1,...,1)</a:t>
            </a:r>
          </a:p>
        </p:txBody>
      </p:sp>
      <p:sp>
        <p:nvSpPr>
          <p:cNvPr id="568" name="Shape 568"/>
          <p:cNvSpPr/>
          <p:nvPr/>
        </p:nvSpPr>
        <p:spPr>
          <a:xfrm>
            <a:off x="7353300" y="4191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(1,1,1,1)</a:t>
            </a:r>
          </a:p>
        </p:txBody>
      </p:sp>
      <p:sp>
        <p:nvSpPr>
          <p:cNvPr id="569" name="Shape 569"/>
          <p:cNvSpPr/>
          <p:nvPr/>
        </p:nvSpPr>
        <p:spPr>
          <a:xfrm>
            <a:off x="279400" y="5956300"/>
            <a:ext cx="39116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V. Posterior Probability</a:t>
            </a:r>
          </a:p>
        </p:txBody>
      </p:sp>
      <p:pic>
        <p:nvPicPr>
          <p:cNvPr id="57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2254" y="5080000"/>
            <a:ext cx="5828223" cy="87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571" name="Shape 571"/>
          <p:cNvSpPr/>
          <p:nvPr/>
        </p:nvSpPr>
        <p:spPr>
          <a:xfrm>
            <a:off x="7353300" y="3810000"/>
            <a:ext cx="25527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~Dirichlet (1,1,1,1,1,1)</a:t>
            </a:r>
          </a:p>
        </p:txBody>
      </p:sp>
      <p:sp>
        <p:nvSpPr>
          <p:cNvPr id="572" name="Shape 572"/>
          <p:cNvSpPr/>
          <p:nvPr/>
        </p:nvSpPr>
        <p:spPr>
          <a:xfrm>
            <a:off x="1699985" y="800100"/>
            <a:ext cx="2235201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</a:t>
            </a:r>
          </a:p>
        </p:txBody>
      </p:sp>
      <p:pic>
        <p:nvPicPr>
          <p:cNvPr id="573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19393" y="1007370"/>
            <a:ext cx="6156207" cy="58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574" name="Shape 574"/>
          <p:cNvSpPr/>
          <p:nvPr/>
        </p:nvSpPr>
        <p:spPr>
          <a:xfrm>
            <a:off x="1712685" y="1143000"/>
            <a:ext cx="2296887" cy="317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577" name="Group 577"/>
          <p:cNvGrpSpPr/>
          <p:nvPr/>
        </p:nvGrpSpPr>
        <p:grpSpPr>
          <a:xfrm>
            <a:off x="4239985" y="673100"/>
            <a:ext cx="2296887" cy="590550"/>
            <a:chOff x="0" y="0"/>
            <a:chExt cx="2296885" cy="590550"/>
          </a:xfrm>
        </p:grpSpPr>
        <p:sp>
          <p:nvSpPr>
            <p:cNvPr id="575" name="Shape 575"/>
            <p:cNvSpPr/>
            <p:nvPr/>
          </p:nvSpPr>
          <p:spPr>
            <a:xfrm>
              <a:off x="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576" name="Shape 576"/>
            <p:cNvSpPr/>
            <p:nvPr/>
          </p:nvSpPr>
          <p:spPr>
            <a:xfrm>
              <a:off x="87086" y="273050"/>
              <a:ext cx="2209800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80" name="Group 580"/>
          <p:cNvGrpSpPr/>
          <p:nvPr/>
        </p:nvGrpSpPr>
        <p:grpSpPr>
          <a:xfrm>
            <a:off x="6157685" y="673100"/>
            <a:ext cx="2235201" cy="590550"/>
            <a:chOff x="0" y="0"/>
            <a:chExt cx="2235200" cy="590550"/>
          </a:xfrm>
        </p:grpSpPr>
        <p:sp>
          <p:nvSpPr>
            <p:cNvPr id="578" name="Shape 578"/>
            <p:cNvSpPr/>
            <p:nvPr/>
          </p:nvSpPr>
          <p:spPr>
            <a:xfrm>
              <a:off x="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  <p:sp>
          <p:nvSpPr>
            <p:cNvPr id="579" name="Shape 579"/>
            <p:cNvSpPr/>
            <p:nvPr/>
          </p:nvSpPr>
          <p:spPr>
            <a:xfrm>
              <a:off x="379185" y="273050"/>
              <a:ext cx="1438729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83" name="Group 583"/>
          <p:cNvGrpSpPr/>
          <p:nvPr/>
        </p:nvGrpSpPr>
        <p:grpSpPr>
          <a:xfrm>
            <a:off x="5054600" y="1327150"/>
            <a:ext cx="2235200" cy="571203"/>
            <a:chOff x="0" y="0"/>
            <a:chExt cx="2235200" cy="571202"/>
          </a:xfrm>
        </p:grpSpPr>
        <p:sp>
          <p:nvSpPr>
            <p:cNvPr id="581" name="Shape 581"/>
            <p:cNvSpPr/>
            <p:nvPr/>
          </p:nvSpPr>
          <p:spPr>
            <a:xfrm>
              <a:off x="0" y="24765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582" name="Shape 582"/>
            <p:cNvSpPr/>
            <p:nvPr/>
          </p:nvSpPr>
          <p:spPr>
            <a:xfrm>
              <a:off x="453571" y="0"/>
              <a:ext cx="1438729" cy="3175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584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75473" y="6427154"/>
            <a:ext cx="5046177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Shape 585"/>
          <p:cNvSpPr/>
          <p:nvPr/>
        </p:nvSpPr>
        <p:spPr>
          <a:xfrm>
            <a:off x="764282" y="139997"/>
            <a:ext cx="863143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 of Phylogeny (on one slide)</a:t>
            </a:r>
          </a:p>
        </p:txBody>
      </p:sp>
      <p:grpSp>
        <p:nvGrpSpPr>
          <p:cNvPr id="590" name="Group 590"/>
          <p:cNvGrpSpPr/>
          <p:nvPr/>
        </p:nvGrpSpPr>
        <p:grpSpPr>
          <a:xfrm>
            <a:off x="279400" y="1511300"/>
            <a:ext cx="8102600" cy="755526"/>
            <a:chOff x="0" y="0"/>
            <a:chExt cx="8102600" cy="755525"/>
          </a:xfrm>
        </p:grpSpPr>
        <p:grpSp>
          <p:nvGrpSpPr>
            <p:cNvPr id="588" name="Group 588"/>
            <p:cNvGrpSpPr/>
            <p:nvPr/>
          </p:nvGrpSpPr>
          <p:grpSpPr>
            <a:xfrm>
              <a:off x="0" y="0"/>
              <a:ext cx="8102600" cy="755526"/>
              <a:chOff x="0" y="0"/>
              <a:chExt cx="8102600" cy="755525"/>
            </a:xfrm>
          </p:grpSpPr>
          <p:sp>
            <p:nvSpPr>
              <p:cNvPr id="586" name="Shape 586"/>
              <p:cNvSpPr/>
              <p:nvPr/>
            </p:nvSpPr>
            <p:spPr>
              <a:xfrm>
                <a:off x="254000" y="393700"/>
                <a:ext cx="7848600" cy="361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lvl="1" indent="342900"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Assume an alignment</a:t>
                </a:r>
                <a:r>
                  <a:rPr i="1"/>
                  <a:t>,</a:t>
                </a:r>
                <a:r>
                  <a:t> </a:t>
                </a:r>
                <a:r>
                  <a:rPr b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i="1"/>
                  <a:t>,</a:t>
                </a:r>
                <a:r>
                  <a:t> of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t> sites for </a:t>
                </a:r>
                <a:r>
                  <a:rPr i="1"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t> species:</a:t>
                </a:r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0" y="0"/>
                <a:ext cx="1092200" cy="38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4999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4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2000">
                    <a:solidFill>
                      <a:srgbClr val="0433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I. Data</a:t>
                </a:r>
              </a:p>
            </p:txBody>
          </p:sp>
        </p:grpSp>
        <p:pic>
          <p:nvPicPr>
            <p:cNvPr id="589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685340" y="492125"/>
              <a:ext cx="2362201" cy="23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99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99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499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499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xit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9" dur="500" fill="hold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3" dur="500" fill="hold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499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8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click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8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3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7" dur="499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3" grpId="5"/>
      <p:bldP build="whole" bldLvl="1" animBg="1" rev="0" advAuto="0" spid="548" grpId="7"/>
      <p:bldP build="whole" bldLvl="1" animBg="1" rev="0" advAuto="0" spid="570" grpId="19"/>
      <p:bldP build="whole" bldLvl="1" animBg="1" rev="0" advAuto="0" spid="563" grpId="15"/>
      <p:bldP build="whole" bldLvl="1" animBg="1" rev="0" advAuto="0" spid="571" grpId="23"/>
      <p:bldP build="whole" bldLvl="1" animBg="1" rev="0" advAuto="0" spid="564" grpId="18"/>
      <p:bldP build="whole" bldLvl="1" animBg="1" rev="0" advAuto="0" spid="560" grpId="11"/>
      <p:bldP build="whole" bldLvl="1" animBg="1" rev="0" advAuto="0" spid="569" grpId="25"/>
      <p:bldP build="whole" bldLvl="1" animBg="1" rev="0" advAuto="0" spid="554" grpId="10"/>
      <p:bldP build="whole" bldLvl="1" animBg="1" rev="0" advAuto="0" spid="557" grpId="12"/>
      <p:bldP build="whole" bldLvl="1" animBg="1" rev="0" advAuto="0" spid="567" grpId="22"/>
      <p:bldP build="whole" bldLvl="1" animBg="1" rev="0" advAuto="0" spid="574" grpId="1"/>
      <p:bldP build="whole" bldLvl="1" animBg="1" rev="0" advAuto="0" spid="580" grpId="4"/>
      <p:bldP build="whole" bldLvl="1" animBg="1" rev="0" advAuto="0" spid="546" grpId="13"/>
      <p:bldP build="whole" bldLvl="1" animBg="1" rev="0" advAuto="0" spid="546" grpId="14"/>
      <p:bldP build="whole" bldLvl="1" animBg="1" rev="0" advAuto="0" spid="547" grpId="8"/>
      <p:bldP build="whole" bldLvl="1" animBg="1" rev="0" advAuto="0" spid="590" grpId="6"/>
      <p:bldP build="whole" bldLvl="1" animBg="1" rev="0" advAuto="0" spid="568" grpId="24"/>
      <p:bldP build="whole" bldLvl="1" animBg="1" rev="0" advAuto="0" spid="565" grpId="20"/>
      <p:bldP build="whole" bldLvl="1" animBg="1" rev="0" advAuto="0" spid="535" grpId="16"/>
      <p:bldP build="whole" bldLvl="1" animBg="1" rev="0" advAuto="0" spid="535" grpId="17"/>
      <p:bldP build="whole" bldLvl="1" animBg="1" rev="0" advAuto="0" spid="577" grpId="3"/>
      <p:bldP build="whole" bldLvl="1" animBg="1" rev="0" advAuto="0" spid="566" grpId="21"/>
      <p:bldP build="whole" bldLvl="1" animBg="1" rev="0" advAuto="0" spid="584" grpId="26"/>
      <p:bldP build="whole" bldLvl="1" animBg="1" rev="0" advAuto="0" spid="551" grpId="9"/>
      <p:bldP build="whole" bldLvl="1" animBg="1" rev="0" advAuto="0" spid="572" grpId="2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Shape 456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568" name="Shape 4568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569" name="Shape 4569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4574" name="Group 4574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572" name="Group 4572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570" name="Shape 4570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571" name="Shape 4571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57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79" name="Group 4579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4577" name="Group 4577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575" name="Shape 4575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576" name="Shape 4576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457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84" name="Group 4584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4582" name="Group 4582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580" name="Shape 4580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581" name="Shape 4581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458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587" name="Group 4587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585" name="Shape 4585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58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88" name="Shape 4588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458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2" y="3975100"/>
            <a:ext cx="10160064" cy="1727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59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2700" y="4102111"/>
            <a:ext cx="10160001" cy="14477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pic>
        <p:nvPicPr>
          <p:cNvPr id="459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4203710"/>
            <a:ext cx="10160000" cy="12445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592" name="Shape 4592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Shape 459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595" name="Shape 4595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596" name="Shape 4596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4601" name="Group 4601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599" name="Group 459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597" name="Shape 459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598" name="Shape 459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60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06" name="Group 4606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4604" name="Group 460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02" name="Shape 460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03" name="Shape 460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460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11" name="Group 4611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4609" name="Group 460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07" name="Shape 460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08" name="Shape 460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461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16" name="Group 4616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4614" name="Group 461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12" name="Shape 461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13" name="Shape 461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461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19" name="Group 4619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617" name="Shape 4617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61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20" name="Shape 4620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46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622" name="Shape 4622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Shape 462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625" name="Shape 4625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626" name="Shape 4626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4631" name="Group 4631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629" name="Group 462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27" name="Shape 462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28" name="Shape 462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63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36" name="Group 4636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4634" name="Group 463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32" name="Shape 463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33" name="Shape 463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463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41" name="Group 4641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4639" name="Group 463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37" name="Shape 463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38" name="Shape 463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464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46" name="Group 4646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4644" name="Group 464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42" name="Shape 464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43" name="Shape 464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464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49" name="Group 4649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647" name="Shape 4647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64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50" name="Shape 4650"/>
          <p:cNvSpPr/>
          <p:nvPr/>
        </p:nvSpPr>
        <p:spPr>
          <a:xfrm>
            <a:off x="1257300" y="3492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heated chains to more readily traverse regions of low probability</a:t>
            </a:r>
          </a:p>
        </p:txBody>
      </p:sp>
      <p:sp>
        <p:nvSpPr>
          <p:cNvPr id="4651" name="Shape 4651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465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653" name="Shape 4653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Shape 465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656" name="Shape 4656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657" name="Shape 4657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grpSp>
        <p:nvGrpSpPr>
          <p:cNvPr id="4662" name="Group 4662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660" name="Group 4660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58" name="Shape 4658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59" name="Shape 4659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661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67" name="Group 4667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4665" name="Group 4665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63" name="Shape 4663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64" name="Shape 4664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466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72" name="Group 4672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4670" name="Group 4670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68" name="Shape 4668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69" name="Shape 4669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4671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77" name="Group 4677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4675" name="Group 4675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73" name="Shape 4673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674" name="Shape 4674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467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680" name="Group 4680"/>
          <p:cNvGrpSpPr/>
          <p:nvPr/>
        </p:nvGrpSpPr>
        <p:grpSpPr>
          <a:xfrm>
            <a:off x="1257300" y="2578100"/>
            <a:ext cx="8866089" cy="361826"/>
            <a:chOff x="0" y="0"/>
            <a:chExt cx="8866088" cy="361825"/>
          </a:xfrm>
        </p:grpSpPr>
        <p:sp>
          <p:nvSpPr>
            <p:cNvPr id="4678" name="Shape 4678"/>
            <p:cNvSpPr/>
            <p:nvPr/>
          </p:nvSpPr>
          <p:spPr>
            <a:xfrm>
              <a:off x="0" y="0"/>
              <a:ext cx="8866089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lnSpc>
                  <a:spcPts val="2200"/>
                </a:lnSpc>
                <a:spcBef>
                  <a:spcPts val="400"/>
                </a:spcBef>
                <a:buSzPct val="100000"/>
                <a:buChar char="•"/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posterior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t> is raised to a power,    : the heat of chain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 = 1/(1 +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iT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  <p:pic>
          <p:nvPicPr>
            <p:cNvPr id="467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988" y="76203"/>
              <a:ext cx="198724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81" name="Shape 4681"/>
          <p:cNvSpPr/>
          <p:nvPr/>
        </p:nvSpPr>
        <p:spPr>
          <a:xfrm>
            <a:off x="1257300" y="3492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heated chains to more readily traverse regions of low probability</a:t>
            </a:r>
          </a:p>
        </p:txBody>
      </p:sp>
      <p:sp>
        <p:nvSpPr>
          <p:cNvPr id="4682" name="Shape 4682"/>
          <p:cNvSpPr/>
          <p:nvPr/>
        </p:nvSpPr>
        <p:spPr>
          <a:xfrm>
            <a:off x="1257300" y="28956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cold chain samples the true posterior, whereas the heated chains sample successively ‘flattened’ distortions of the posterior</a:t>
            </a:r>
          </a:p>
        </p:txBody>
      </p:sp>
      <p:pic>
        <p:nvPicPr>
          <p:cNvPr id="468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684" name="Shape 4684"/>
          <p:cNvSpPr/>
          <p:nvPr/>
        </p:nvSpPr>
        <p:spPr>
          <a:xfrm>
            <a:off x="1815635" y="4321134"/>
            <a:ext cx="190501" cy="190501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85" name="Shape 4685"/>
          <p:cNvSpPr/>
          <p:nvPr/>
        </p:nvSpPr>
        <p:spPr>
          <a:xfrm>
            <a:off x="2929227" y="3874778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86" name="Shape 4686"/>
          <p:cNvSpPr/>
          <p:nvPr/>
        </p:nvSpPr>
        <p:spPr>
          <a:xfrm>
            <a:off x="3348670" y="4241665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87" name="Shape 4687"/>
          <p:cNvSpPr/>
          <p:nvPr/>
        </p:nvSpPr>
        <p:spPr>
          <a:xfrm>
            <a:off x="8155309" y="4625934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88" name="Shape 4688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5981 0.001125 0.031829 0.004476 0.047286 0.009999 C 0.060775 0.014818 0.073906 0.021271 0.086515 0.029276" origin="layout" pathEditMode="relative">
                                      <p:cBhvr>
                                        <p:cTn id="6" dur="1000" fill="hold"/>
                                        <p:tgtEl>
                                          <p:spTgt spid="4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7081 -0.006514 0.034866 -0.009129 0.052602 -0.007736 C 0.070718 -0.006312 0.088513 -0.000728 0.105204 0.008771" origin="layout" pathEditMode="relative">
                                      <p:cBhvr>
                                        <p:cTn id="9" dur="1000" fill="hold"/>
                                        <p:tgtEl>
                                          <p:spTgt spid="4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6242 0.000023 0.032368 0.003643 0.047719 0.010717 C 0.068510 0.020298 0.087236 0.035853 0.106004 0.050771 C 0.124026 0.065096 0.142293 0.079002 0.160800 0.092475" origin="layout" pathEditMode="relative">
                                      <p:cBhvr>
                                        <p:cTn id="12" dur="1000" fill="hold"/>
                                        <p:tgtEl>
                                          <p:spTgt spid="4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2759 -0.006786 0.025967 -0.011960 0.039451 -0.015454 C 0.057818 -0.020213 0.076565 -0.021826 0.095239 -0.020253" origin="layout" pathEditMode="relative">
                                      <p:cBhvr>
                                        <p:cTn id="15" dur="1000" fill="hold"/>
                                        <p:tgtEl>
                                          <p:spTgt spid="4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after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95239 -0.020253 C 0.122978 -0.022154 0.158493 -0.017083 0.185055 -0.006121 C 0.217248 0.007164 0.247137 0.028838 0.273118 0.057455" origin="layout" pathEditMode="relative">
                                      <p:cBhvr>
                                        <p:cTn id="18" dur="1000" fill="hold"/>
                                        <p:tgtEl>
                                          <p:spTgt spid="4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60800 0.092475 C 0.177018 0.106073 0.194624 0.116475 0.213072 0.123359 C 0.231387 0.130193 0.250343 0.133488 0.269360 0.133145" origin="layout" pathEditMode="relative">
                                      <p:cBhvr>
                                        <p:cTn id="21" dur="1000" fill="hold"/>
                                        <p:tgtEl>
                                          <p:spTgt spid="4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05204 0.008771 C 0.080960 -0.003768 0.054929 -0.008968 0.028993 -0.006451 C 0.003041 -0.003933 -0.022168 0.006247 -0.044806 0.023354" origin="layout" pathEditMode="relative">
                                      <p:cBhvr>
                                        <p:cTn id="24" dur="1000" fill="hold"/>
                                        <p:tgtEl>
                                          <p:spTgt spid="4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86515 0.029276 L 0.124243 0.062045" origin="layout" pathEditMode="relative">
                                      <p:cBhvr>
                                        <p:cTn id="27" dur="1000" fill="hold"/>
                                        <p:tgtEl>
                                          <p:spTgt spid="4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691" name="Shape 469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692" name="Shape 4692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693" name="Shape 4693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4694" name="Shape 4694"/>
          <p:cNvSpPr/>
          <p:nvPr/>
        </p:nvSpPr>
        <p:spPr>
          <a:xfrm>
            <a:off x="6081821" y="5259491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95" name="Shape 4695"/>
          <p:cNvSpPr/>
          <p:nvPr/>
        </p:nvSpPr>
        <p:spPr>
          <a:xfrm>
            <a:off x="4594464" y="4756150"/>
            <a:ext cx="190501" cy="190500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96" name="Shape 4696"/>
          <p:cNvSpPr/>
          <p:nvPr/>
        </p:nvSpPr>
        <p:spPr>
          <a:xfrm>
            <a:off x="4188084" y="4346534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97" name="Shape 4697"/>
          <p:cNvSpPr/>
          <p:nvPr/>
        </p:nvSpPr>
        <p:spPr>
          <a:xfrm>
            <a:off x="7707695" y="4803734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98" name="Shape 4698"/>
          <p:cNvSpPr/>
          <p:nvPr/>
        </p:nvSpPr>
        <p:spPr>
          <a:xfrm>
            <a:off x="1003300" y="2578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At prescribed intervals, two chains are randomly selected to swap.</a:t>
            </a:r>
          </a:p>
        </p:txBody>
      </p:sp>
      <p:grpSp>
        <p:nvGrpSpPr>
          <p:cNvPr id="4703" name="Group 4703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701" name="Group 4701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699" name="Shape 4699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00" name="Shape 4700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70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708" name="Group 4708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4706" name="Group 470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04" name="Shape 470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05" name="Shape 470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470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713" name="Group 4713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4711" name="Group 4711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09" name="Shape 4709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10" name="Shape 4710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47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718" name="Group 4718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4716" name="Group 4716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14" name="Shape 4714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15" name="Shape 4715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471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719" name="Shape 4719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1500" fill="hold" tmFilter="0, 0; .2, .5; .8, .5; 1, 0"/>
                                        <p:tgtEl>
                                          <p:spTgt spid="46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fill="hold" autoRev="1"/>
                                        <p:tgtEl>
                                          <p:spTgt spid="46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with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0" dur="1500" fill="hold" tmFilter="0, 0; .2, .5; .8, .5; 1, 0"/>
                                        <p:tgtEl>
                                          <p:spTgt spid="46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750" fill="hold" autoRev="1"/>
                                        <p:tgtEl>
                                          <p:spTgt spid="46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96" grpId="1"/>
      <p:bldP build="whole" bldLvl="1" animBg="1" rev="0" advAuto="0" spid="4697" grpId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722" name="Shape 472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723" name="Shape 4723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724" name="Shape 4724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4725" name="Shape 4725"/>
          <p:cNvSpPr/>
          <p:nvPr/>
        </p:nvSpPr>
        <p:spPr>
          <a:xfrm>
            <a:off x="4188084" y="4346534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26" name="Shape 4726"/>
          <p:cNvSpPr/>
          <p:nvPr/>
        </p:nvSpPr>
        <p:spPr>
          <a:xfrm>
            <a:off x="1003300" y="2578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At prescribed intervals, two chains are randomly selected to swap.</a:t>
            </a:r>
          </a:p>
        </p:txBody>
      </p:sp>
      <p:grpSp>
        <p:nvGrpSpPr>
          <p:cNvPr id="4731" name="Group 4731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729" name="Group 472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27" name="Shape 472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28" name="Shape 472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73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736" name="Group 4736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4734" name="Group 473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32" name="Shape 473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33" name="Shape 473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473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741" name="Group 4741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4739" name="Group 4739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37" name="Shape 4737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38" name="Shape 4738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474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746" name="Group 4746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4744" name="Group 4744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42" name="Shape 4742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43" name="Shape 4743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474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747" name="Shape 4747"/>
          <p:cNvSpPr/>
          <p:nvPr/>
        </p:nvSpPr>
        <p:spPr>
          <a:xfrm>
            <a:off x="1257300" y="2959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compute the acceptance probability of swapping the two chains. </a:t>
            </a:r>
          </a:p>
        </p:txBody>
      </p:sp>
      <p:pic>
        <p:nvPicPr>
          <p:cNvPr id="474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5733" y="3444310"/>
            <a:ext cx="392853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4749" name="Shape 4749"/>
          <p:cNvSpPr/>
          <p:nvPr/>
        </p:nvSpPr>
        <p:spPr>
          <a:xfrm>
            <a:off x="6081821" y="5259491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50" name="Shape 4750"/>
          <p:cNvSpPr/>
          <p:nvPr/>
        </p:nvSpPr>
        <p:spPr>
          <a:xfrm>
            <a:off x="4594464" y="4756150"/>
            <a:ext cx="190501" cy="190500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51" name="Shape 4751"/>
          <p:cNvSpPr/>
          <p:nvPr/>
        </p:nvSpPr>
        <p:spPr>
          <a:xfrm>
            <a:off x="7707695" y="4803734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52" name="Shape 4752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755" name="Shape 475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756" name="Shape 4756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757" name="Shape 4757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4758" name="Shape 4758"/>
          <p:cNvSpPr/>
          <p:nvPr/>
        </p:nvSpPr>
        <p:spPr>
          <a:xfrm>
            <a:off x="4188084" y="4346534"/>
            <a:ext cx="190501" cy="190501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59" name="Shape 4759"/>
          <p:cNvSpPr/>
          <p:nvPr/>
        </p:nvSpPr>
        <p:spPr>
          <a:xfrm>
            <a:off x="1003300" y="2578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At prescribed intervals, two chains are randomly selected to swap.</a:t>
            </a:r>
          </a:p>
        </p:txBody>
      </p:sp>
      <p:grpSp>
        <p:nvGrpSpPr>
          <p:cNvPr id="4764" name="Group 4764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762" name="Group 4762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60" name="Shape 4760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61" name="Shape 4761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76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769" name="Group 4769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4767" name="Group 4767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65" name="Shape 4765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66" name="Shape 4766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476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774" name="Group 4774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4772" name="Group 4772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70" name="Shape 4770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71" name="Shape 4771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477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779" name="Group 4779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4777" name="Group 4777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75" name="Shape 4775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76" name="Shape 4776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477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780" name="Shape 4780"/>
          <p:cNvSpPr/>
          <p:nvPr/>
        </p:nvSpPr>
        <p:spPr>
          <a:xfrm>
            <a:off x="1257300" y="2959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compute the acceptance probability of swapping the two chains. </a:t>
            </a:r>
          </a:p>
        </p:txBody>
      </p:sp>
      <p:sp>
        <p:nvSpPr>
          <p:cNvPr id="4781" name="Shape 4781"/>
          <p:cNvSpPr/>
          <p:nvPr/>
        </p:nvSpPr>
        <p:spPr>
          <a:xfrm>
            <a:off x="1257300" y="3340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if accepted, the chains swap positions (and in computer memory)</a:t>
            </a:r>
          </a:p>
        </p:txBody>
      </p:sp>
      <p:sp>
        <p:nvSpPr>
          <p:cNvPr id="4782" name="Shape 4782"/>
          <p:cNvSpPr/>
          <p:nvPr/>
        </p:nvSpPr>
        <p:spPr>
          <a:xfrm>
            <a:off x="6081821" y="5259491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83" name="Shape 4783"/>
          <p:cNvSpPr/>
          <p:nvPr/>
        </p:nvSpPr>
        <p:spPr>
          <a:xfrm>
            <a:off x="4594464" y="4756150"/>
            <a:ext cx="190501" cy="190500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84" name="Shape 4784"/>
          <p:cNvSpPr/>
          <p:nvPr/>
        </p:nvSpPr>
        <p:spPr>
          <a:xfrm>
            <a:off x="7707695" y="4803734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85" name="Shape 4785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60146 -0.047627 0.131321 -0.064127 0.199994 -0.046363 C 0.255650 -0.031967 0.306784 0.004372 0.346777 0.057949" origin="layout" pathEditMode="relative">
                                      <p:cBhvr>
                                        <p:cTn id="6" dur="1000" fill="hold"/>
                                        <p:tgtEl>
                                          <p:spTgt spid="4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499"/>
                                        <p:tgtEl>
                                          <p:spTgt spid="4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41841 -0.062988 -0.099641 -0.103180 -0.162327 -0.112875 C -0.227994 -0.123033 -0.294069 -0.099035 -0.346802 -0.045877" origin="layout" pathEditMode="relative">
                                      <p:cBhvr>
                                        <p:cTn id="13" dur="1000" fill="hold"/>
                                        <p:tgtEl>
                                          <p:spTgt spid="4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81" grpId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75115"/>
            <a:ext cx="10160000" cy="1727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</p:pic>
      <p:sp>
        <p:nvSpPr>
          <p:cNvPr id="4788" name="Shape 478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789" name="Shape 4789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MC</a:t>
            </a:r>
            <a:r>
              <a:rPr baseline="31250" sz="1600"/>
              <a:t>3</a:t>
            </a:r>
            <a:r>
              <a:t> algorithm</a:t>
            </a:r>
          </a:p>
        </p:txBody>
      </p:sp>
      <p:sp>
        <p:nvSpPr>
          <p:cNvPr id="4790" name="Shape 4790"/>
          <p:cNvSpPr/>
          <p:nvPr/>
        </p:nvSpPr>
        <p:spPr>
          <a:xfrm>
            <a:off x="1003300" y="1828800"/>
            <a:ext cx="8866090" cy="361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Initialize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independent M-H MCMC chains with random values for all parameters.</a:t>
            </a:r>
          </a:p>
        </p:txBody>
      </p:sp>
      <p:sp>
        <p:nvSpPr>
          <p:cNvPr id="4791" name="Shape 4791"/>
          <p:cNvSpPr/>
          <p:nvPr/>
        </p:nvSpPr>
        <p:spPr>
          <a:xfrm>
            <a:off x="1003300" y="2578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At prescribed intervals, two chains are randomly selected to swap.</a:t>
            </a:r>
          </a:p>
        </p:txBody>
      </p:sp>
      <p:sp>
        <p:nvSpPr>
          <p:cNvPr id="4792" name="Shape 4792"/>
          <p:cNvSpPr/>
          <p:nvPr/>
        </p:nvSpPr>
        <p:spPr>
          <a:xfrm>
            <a:off x="4188084" y="4444865"/>
            <a:ext cx="190501" cy="190501"/>
          </a:xfrm>
          <a:prstGeom prst="ellipse">
            <a:avLst/>
          </a:prstGeom>
          <a:solidFill>
            <a:srgbClr val="FFCC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93" name="Shape 4793"/>
          <p:cNvSpPr/>
          <p:nvPr/>
        </p:nvSpPr>
        <p:spPr>
          <a:xfrm>
            <a:off x="7707695" y="4794250"/>
            <a:ext cx="190501" cy="190500"/>
          </a:xfrm>
          <a:prstGeom prst="ellipse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94" name="Shape 4794"/>
          <p:cNvSpPr/>
          <p:nvPr/>
        </p:nvSpPr>
        <p:spPr>
          <a:xfrm>
            <a:off x="1003300" y="2959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Only samples from the cold chain are used to approximate the posterior.</a:t>
            </a:r>
          </a:p>
        </p:txBody>
      </p:sp>
      <p:grpSp>
        <p:nvGrpSpPr>
          <p:cNvPr id="4799" name="Group 4799"/>
          <p:cNvGrpSpPr/>
          <p:nvPr/>
        </p:nvGrpSpPr>
        <p:grpSpPr>
          <a:xfrm>
            <a:off x="1140934" y="5939602"/>
            <a:ext cx="2260154" cy="361827"/>
            <a:chOff x="0" y="0"/>
            <a:chExt cx="2260152" cy="361825"/>
          </a:xfrm>
        </p:grpSpPr>
        <p:grpSp>
          <p:nvGrpSpPr>
            <p:cNvPr id="4797" name="Group 4797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795" name="Shape 4795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0433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796" name="Shape 4796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0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1.00)</a:t>
                </a:r>
              </a:p>
            </p:txBody>
          </p:sp>
        </p:grpSp>
        <p:pic>
          <p:nvPicPr>
            <p:cNvPr id="479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804" name="Group 4804"/>
          <p:cNvGrpSpPr/>
          <p:nvPr/>
        </p:nvGrpSpPr>
        <p:grpSpPr>
          <a:xfrm>
            <a:off x="1140934" y="6269802"/>
            <a:ext cx="2260154" cy="361827"/>
            <a:chOff x="0" y="0"/>
            <a:chExt cx="2260152" cy="361825"/>
          </a:xfrm>
        </p:grpSpPr>
        <p:grpSp>
          <p:nvGrpSpPr>
            <p:cNvPr id="4802" name="Group 4802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800" name="Shape 4800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CC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801" name="Shape 4801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1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0.83)</a:t>
                </a:r>
              </a:p>
            </p:txBody>
          </p:sp>
        </p:grpSp>
        <p:pic>
          <p:nvPicPr>
            <p:cNvPr id="480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809" name="Group 4809"/>
          <p:cNvGrpSpPr/>
          <p:nvPr/>
        </p:nvGrpSpPr>
        <p:grpSpPr>
          <a:xfrm>
            <a:off x="1140934" y="6600001"/>
            <a:ext cx="2260154" cy="361827"/>
            <a:chOff x="0" y="0"/>
            <a:chExt cx="2260152" cy="361825"/>
          </a:xfrm>
        </p:grpSpPr>
        <p:grpSp>
          <p:nvGrpSpPr>
            <p:cNvPr id="4807" name="Group 4807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805" name="Shape 4805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99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806" name="Shape 4806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2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0.71)</a:t>
                </a:r>
              </a:p>
            </p:txBody>
          </p:sp>
        </p:grpSp>
        <p:pic>
          <p:nvPicPr>
            <p:cNvPr id="480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4814" name="Group 4814"/>
          <p:cNvGrpSpPr/>
          <p:nvPr/>
        </p:nvGrpSpPr>
        <p:grpSpPr>
          <a:xfrm>
            <a:off x="1140934" y="6930201"/>
            <a:ext cx="2260154" cy="361827"/>
            <a:chOff x="0" y="0"/>
            <a:chExt cx="2260152" cy="361825"/>
          </a:xfrm>
        </p:grpSpPr>
        <p:grpSp>
          <p:nvGrpSpPr>
            <p:cNvPr id="4812" name="Group 4812"/>
            <p:cNvGrpSpPr/>
            <p:nvPr/>
          </p:nvGrpSpPr>
          <p:grpSpPr>
            <a:xfrm>
              <a:off x="0" y="0"/>
              <a:ext cx="2260153" cy="361826"/>
              <a:chOff x="0" y="-502"/>
              <a:chExt cx="2260152" cy="361825"/>
            </a:xfrm>
          </p:grpSpPr>
          <p:sp>
            <p:nvSpPr>
              <p:cNvPr id="4810" name="Shape 4810"/>
              <p:cNvSpPr/>
              <p:nvPr/>
            </p:nvSpPr>
            <p:spPr>
              <a:xfrm>
                <a:off x="0" y="51802"/>
                <a:ext cx="257216" cy="257217"/>
              </a:xfrm>
              <a:prstGeom prst="rect">
                <a:avLst/>
              </a:prstGeom>
              <a:solidFill>
                <a:srgbClr val="FF33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811" name="Shape 4811"/>
              <p:cNvSpPr/>
              <p:nvPr/>
            </p:nvSpPr>
            <p:spPr>
              <a:xfrm>
                <a:off x="371411" y="-503"/>
                <a:ext cx="1888742" cy="3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chain 3 (   </a:t>
                </a:r>
                <a:r>
                  <a:rPr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t>0.63)</a:t>
                </a:r>
              </a:p>
            </p:txBody>
          </p:sp>
        </p:grpSp>
        <p:pic>
          <p:nvPicPr>
            <p:cNvPr id="481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5144" y="79312"/>
              <a:ext cx="143904" cy="2286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4815" name="Shape 4815"/>
          <p:cNvSpPr/>
          <p:nvPr/>
        </p:nvSpPr>
        <p:spPr>
          <a:xfrm>
            <a:off x="6081821" y="5259491"/>
            <a:ext cx="190501" cy="190501"/>
          </a:xfrm>
          <a:prstGeom prst="ellipse">
            <a:avLst/>
          </a:prstGeom>
          <a:solidFill>
            <a:srgbClr val="FF33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16" name="Shape 4816"/>
          <p:cNvSpPr/>
          <p:nvPr/>
        </p:nvSpPr>
        <p:spPr>
          <a:xfrm>
            <a:off x="4594464" y="4756150"/>
            <a:ext cx="190501" cy="190500"/>
          </a:xfrm>
          <a:prstGeom prst="ellipse">
            <a:avLst/>
          </a:prstGeom>
          <a:solidFill>
            <a:srgbClr val="FF990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17" name="Shape 4817"/>
          <p:cNvSpPr/>
          <p:nvPr/>
        </p:nvSpPr>
        <p:spPr>
          <a:xfrm>
            <a:off x="1003300" y="21971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The chains are incrementally heated, such that the first chain is cold (unmodified).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9" name="iMCMC_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852" y="2165350"/>
            <a:ext cx="3898901" cy="328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04800" dist="127000" dir="2700000">
              <a:srgbClr val="000000">
                <a:alpha val="75000"/>
              </a:srgbClr>
            </a:outerShdw>
          </a:effectLst>
        </p:spPr>
      </p:pic>
      <p:sp>
        <p:nvSpPr>
          <p:cNvPr id="4820" name="Shape 4820"/>
          <p:cNvSpPr/>
          <p:nvPr/>
        </p:nvSpPr>
        <p:spPr>
          <a:xfrm>
            <a:off x="2584487" y="7251700"/>
            <a:ext cx="4877484" cy="2989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John Huelsenbeck (inspired by </a:t>
            </a:r>
            <a:r>
              <a:rPr i="1"/>
              <a:t>MCMC Robot</a:t>
            </a:r>
            <a:r>
              <a:t> by Paul Lewis)</a:t>
            </a:r>
          </a:p>
        </p:txBody>
      </p:sp>
      <p:sp>
        <p:nvSpPr>
          <p:cNvPr id="4821" name="Shape 482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Metropolis-Coupled MCMC </a:t>
            </a:r>
          </a:p>
        </p:txBody>
      </p:sp>
      <p:sp>
        <p:nvSpPr>
          <p:cNvPr id="4822" name="Shape 4822"/>
          <p:cNvSpPr/>
          <p:nvPr/>
        </p:nvSpPr>
        <p:spPr>
          <a:xfrm>
            <a:off x="533400" y="13716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MC</a:t>
            </a:r>
            <a:r>
              <a:rPr baseline="31250" sz="1600"/>
              <a:t>3</a:t>
            </a:r>
            <a:r>
              <a:t> 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Shape 4824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4825" name="Shape 4825"/>
          <p:cNvSpPr/>
          <p:nvPr/>
        </p:nvSpPr>
        <p:spPr>
          <a:xfrm>
            <a:off x="825500" y="29337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26" name="Shape 4826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4827" name="Shape 4827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4828" name="Shape 4828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4829" name="Shape 4829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4830" name="Shape 4830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4831" name="Shape 4831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4832" name="Shape 4832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4833" name="Shape 4833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4834" name="Shape 4834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4835" name="Shape 4835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4836" name="Shape 4836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4837" name="Shape 4837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4838" name="Shape 4838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4839" name="Shape 4839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BVN_density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20599"/>
          <a:stretch>
            <a:fillRect/>
          </a:stretch>
        </p:blipFill>
        <p:spPr>
          <a:xfrm>
            <a:off x="3333750" y="4731806"/>
            <a:ext cx="6515100" cy="2888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865" y="5080000"/>
            <a:ext cx="1770235" cy="2197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594" name="Shape 59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95" name="Shape 59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596" name="Shape 596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597" name="Shape 597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36903 -0.064646 0.093564 -0.103885 0.154452 -0.106959 C 0.224726 -0.110508 0.291494 -0.065960 0.331491 0.011165" origin="layout" pathEditMode="relative">
                                      <p:cBhvr>
                                        <p:cTn id="11" dur="7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with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593"/>
                                        </p:tgtEl>
                                      </p:cBhvr>
                                      <p:by x="44999" y="44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3" grpId="1"/>
      <p:bldP build="whole" bldLvl="1" animBg="1" rev="0" advAuto="0" spid="593" grpId="3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Shape 4841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4842" name="Shape 4842"/>
          <p:cNvSpPr/>
          <p:nvPr/>
        </p:nvSpPr>
        <p:spPr>
          <a:xfrm>
            <a:off x="406400" y="32893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43" name="Shape 4843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4844" name="Shape 4844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4845" name="Shape 4845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4846" name="Shape 4846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4847" name="Shape 4847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4848" name="Shape 4848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4849" name="Shape 4849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4850" name="Shape 4850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4851" name="Shape 4851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4852" name="Shape 4852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4853" name="Shape 4853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4854" name="Shape 4854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4855" name="Shape 4855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4856" name="Shape 4856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Shape 4858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859" name="Shape 4859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frequency of sampled parameter values provides a valid estimate of the </a:t>
            </a:r>
            <a:br/>
            <a:r>
              <a:t>    posterior probability of that parameter</a:t>
            </a:r>
          </a:p>
        </p:txBody>
      </p:sp>
      <p:sp>
        <p:nvSpPr>
          <p:cNvPr id="4860" name="Shape 486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2" name="Shape 4862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863" name="Shape 4863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frequency of sampled parameter values provides a valid estimate of the </a:t>
            </a:r>
            <a:br/>
            <a:r>
              <a:t>    posterior probability of that parameter</a:t>
            </a:r>
          </a:p>
        </p:txBody>
      </p:sp>
      <p:sp>
        <p:nvSpPr>
          <p:cNvPr id="4864" name="Shape 4864"/>
          <p:cNvSpPr/>
          <p:nvPr/>
        </p:nvSpPr>
        <p:spPr>
          <a:xfrm>
            <a:off x="1231900" y="2425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e.g.</a:t>
            </a:r>
            <a:r>
              <a:t>, the frequency of a sampled clade provides an estimate of its nodal probability</a:t>
            </a:r>
          </a:p>
        </p:txBody>
      </p:sp>
      <p:sp>
        <p:nvSpPr>
          <p:cNvPr id="4865" name="Shape 486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Shape 4867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868" name="Shape 4868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frequency of sampled parameter values provides a valid estimate of the </a:t>
            </a:r>
            <a:br/>
            <a:r>
              <a:t>    posterior probability of that parameter</a:t>
            </a:r>
          </a:p>
        </p:txBody>
      </p:sp>
      <p:sp>
        <p:nvSpPr>
          <p:cNvPr id="4869" name="Shape 4869"/>
          <p:cNvSpPr/>
          <p:nvPr/>
        </p:nvSpPr>
        <p:spPr>
          <a:xfrm>
            <a:off x="1231900" y="2425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e.g.</a:t>
            </a:r>
            <a:r>
              <a:t>, the frequency of a sampled clade provides an estimate of its nodal probability</a:t>
            </a:r>
          </a:p>
        </p:txBody>
      </p:sp>
      <p:sp>
        <p:nvSpPr>
          <p:cNvPr id="4870" name="Shape 4870"/>
          <p:cNvSpPr/>
          <p:nvPr/>
        </p:nvSpPr>
        <p:spPr>
          <a:xfrm>
            <a:off x="1003300" y="29337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query the joint posterior with respect to any individual parameter of interest: </a:t>
            </a:r>
            <a:br/>
            <a:r>
              <a:t>    the marginal posterior probability</a:t>
            </a:r>
          </a:p>
        </p:txBody>
      </p:sp>
      <p:sp>
        <p:nvSpPr>
          <p:cNvPr id="4871" name="Shape 487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4" name="Shape 4874"/>
          <p:cNvSpPr/>
          <p:nvPr/>
        </p:nvSpPr>
        <p:spPr>
          <a:xfrm rot="16200000">
            <a:off x="5001804" y="-1111407"/>
            <a:ext cx="126688" cy="99441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75" name="Shape 4875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876" name="Shape 487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877" name="Shape 4877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row in our log file—with values of all model parameters—is a sample from the </a:t>
            </a:r>
            <a:br/>
            <a:r>
              <a:t>    </a:t>
            </a:r>
            <a:r>
              <a:rPr i="1"/>
              <a:t>joint</a:t>
            </a:r>
            <a:r>
              <a:t> posterior probability density.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74" grpId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0" name="Shape 4880"/>
          <p:cNvSpPr/>
          <p:nvPr/>
        </p:nvSpPr>
        <p:spPr>
          <a:xfrm rot="16200000">
            <a:off x="5001804" y="-971707"/>
            <a:ext cx="126688" cy="99441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81" name="Shape 4881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882" name="Shape 488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883" name="Shape 4883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row in our log file—with values of all model parameters—is a sample from the </a:t>
            </a:r>
            <a:br/>
            <a:r>
              <a:t>    </a:t>
            </a:r>
            <a:r>
              <a:rPr i="1"/>
              <a:t>joint</a:t>
            </a:r>
            <a:r>
              <a:t> posterior probability density.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6" name="Shape 4886"/>
          <p:cNvSpPr/>
          <p:nvPr/>
        </p:nvSpPr>
        <p:spPr>
          <a:xfrm rot="16200000">
            <a:off x="5001804" y="-832007"/>
            <a:ext cx="126688" cy="99441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87" name="Shape 4887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888" name="Shape 488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889" name="Shape 4889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row in our log file—with values of all model parameters—is a sample from the </a:t>
            </a:r>
            <a:br/>
            <a:r>
              <a:t>    </a:t>
            </a:r>
            <a:r>
              <a:rPr i="1"/>
              <a:t>joint</a:t>
            </a:r>
            <a:r>
              <a:t> posterior probability density.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92" name="Shape 489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893" name="Shape 4893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894" name="Shape 4894"/>
          <p:cNvSpPr/>
          <p:nvPr/>
        </p:nvSpPr>
        <p:spPr>
          <a:xfrm>
            <a:off x="1879600" y="3060700"/>
            <a:ext cx="647700" cy="3848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95" name="Shape 4895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column in our log file—with values for a single model parameter—is a sample</a:t>
            </a:r>
            <a:br/>
            <a:r>
              <a:t>    from the </a:t>
            </a:r>
            <a:r>
              <a:rPr i="1"/>
              <a:t>marginal</a:t>
            </a:r>
            <a:r>
              <a:t> posterior probability density.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97" y="2679700"/>
            <a:ext cx="9986506" cy="4191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98" name="Shape 489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899" name="Shape 4899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900" name="Shape 4900"/>
          <p:cNvSpPr/>
          <p:nvPr/>
        </p:nvSpPr>
        <p:spPr>
          <a:xfrm>
            <a:off x="1879600" y="3060700"/>
            <a:ext cx="647700" cy="38481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01" name="Shape 4901"/>
          <p:cNvSpPr/>
          <p:nvPr/>
        </p:nvSpPr>
        <p:spPr>
          <a:xfrm>
            <a:off x="1003300" y="1828800"/>
            <a:ext cx="886609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query the joint distribution marginally with respect to any parameter.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3" name="Shape 4903"/>
          <p:cNvSpPr/>
          <p:nvPr/>
        </p:nvSpPr>
        <p:spPr>
          <a:xfrm>
            <a:off x="3060700" y="3022600"/>
            <a:ext cx="4286499" cy="3859114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04" name="pasted-image.t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4097" y="3545004"/>
            <a:ext cx="2853585" cy="31997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5" name="Shape 490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06" name="Shape 4906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907" name="Shape 4907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do this by simply constructed a histogram for any column in the file</a:t>
            </a:r>
            <a:br/>
            <a:r>
              <a:t>    this provides an estimate of its marginal posterior probability 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Shape 600"/>
          <p:cNvSpPr/>
          <p:nvPr/>
        </p:nvSpPr>
        <p:spPr>
          <a:xfrm>
            <a:off x="47752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601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2462" y="5777652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602" name="Shape 60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03" name="Shape 60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604" name="Shape 604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605" name="Shape 605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400300"/>
            <a:ext cx="5245100" cy="5245100"/>
          </a:xfrm>
          <a:prstGeom prst="rect">
            <a:avLst/>
          </a:prstGeom>
          <a:ln w="12700">
            <a:miter lim="400000"/>
          </a:ln>
        </p:spPr>
      </p:pic>
      <p:sp>
        <p:nvSpPr>
          <p:cNvPr id="4910" name="Shape 4910"/>
          <p:cNvSpPr/>
          <p:nvPr/>
        </p:nvSpPr>
        <p:spPr>
          <a:xfrm>
            <a:off x="3086100" y="3175000"/>
            <a:ext cx="4267200" cy="254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11" name="Shape 491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12" name="Shape 4912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913" name="Shape 4913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do this by simply constructed a histogram for any column in the file</a:t>
            </a:r>
            <a:br/>
            <a:r>
              <a:t>    this provides an estimate of its marginal posterior probability 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400300"/>
            <a:ext cx="5245100" cy="5245100"/>
          </a:xfrm>
          <a:prstGeom prst="rect">
            <a:avLst/>
          </a:prstGeom>
          <a:ln w="12700">
            <a:miter lim="400000"/>
          </a:ln>
        </p:spPr>
      </p:pic>
      <p:sp>
        <p:nvSpPr>
          <p:cNvPr id="4916" name="Shape 491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17" name="Shape 4917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918" name="Shape 4918"/>
          <p:cNvSpPr/>
          <p:nvPr/>
        </p:nvSpPr>
        <p:spPr>
          <a:xfrm>
            <a:off x="1003300" y="1828800"/>
            <a:ext cx="8866090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to summarize the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95%</a:t>
            </a:r>
            <a:r>
              <a:t> credible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400300"/>
            <a:ext cx="5245100" cy="5245100"/>
          </a:xfrm>
          <a:prstGeom prst="rect">
            <a:avLst/>
          </a:prstGeom>
          <a:ln w="12700">
            <a:miter lim="400000"/>
          </a:ln>
        </p:spPr>
      </p:pic>
      <p:sp>
        <p:nvSpPr>
          <p:cNvPr id="4921" name="Shape 4921"/>
          <p:cNvSpPr/>
          <p:nvPr/>
        </p:nvSpPr>
        <p:spPr>
          <a:xfrm>
            <a:off x="3086100" y="3175000"/>
            <a:ext cx="4267200" cy="254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922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0700" y="4348529"/>
            <a:ext cx="800100" cy="23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4923" name="Shape 492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24" name="Shape 4924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925" name="Shape 4925"/>
          <p:cNvSpPr/>
          <p:nvPr/>
        </p:nvSpPr>
        <p:spPr>
          <a:xfrm>
            <a:off x="1003300" y="1828800"/>
            <a:ext cx="8866090" cy="636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the probability within some arbitrary interval of interest 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0.6–0.8</a:t>
            </a:r>
            <a:r>
              <a:t>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22" grpId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164" y="4799082"/>
            <a:ext cx="3768472" cy="1943596"/>
          </a:xfrm>
          <a:prstGeom prst="rect">
            <a:avLst/>
          </a:prstGeom>
          <a:ln w="12700">
            <a:miter lim="400000"/>
          </a:ln>
        </p:spPr>
      </p:pic>
      <p:sp>
        <p:nvSpPr>
          <p:cNvPr id="4928" name="Shape 4928"/>
          <p:cNvSpPr/>
          <p:nvPr/>
        </p:nvSpPr>
        <p:spPr>
          <a:xfrm>
            <a:off x="3076033" y="6734256"/>
            <a:ext cx="4289691" cy="1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29" name="Shape 4929"/>
          <p:cNvSpPr/>
          <p:nvPr/>
        </p:nvSpPr>
        <p:spPr>
          <a:xfrm>
            <a:off x="3075939" y="3022600"/>
            <a:ext cx="4293395" cy="38589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0" name="Shape 4930"/>
          <p:cNvSpPr/>
          <p:nvPr/>
        </p:nvSpPr>
        <p:spPr>
          <a:xfrm>
            <a:off x="2989818" y="356488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1" name="Shape 4931"/>
          <p:cNvSpPr/>
          <p:nvPr/>
        </p:nvSpPr>
        <p:spPr>
          <a:xfrm>
            <a:off x="2989818" y="435693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2" name="Shape 4932"/>
          <p:cNvSpPr/>
          <p:nvPr/>
        </p:nvSpPr>
        <p:spPr>
          <a:xfrm>
            <a:off x="2989818" y="673309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3" name="Shape 4933"/>
          <p:cNvSpPr/>
          <p:nvPr/>
        </p:nvSpPr>
        <p:spPr>
          <a:xfrm>
            <a:off x="2989818" y="5148988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4" name="Shape 4934"/>
          <p:cNvSpPr/>
          <p:nvPr/>
        </p:nvSpPr>
        <p:spPr>
          <a:xfrm>
            <a:off x="2989818" y="594104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940" name="Group 4940"/>
          <p:cNvGrpSpPr/>
          <p:nvPr/>
        </p:nvGrpSpPr>
        <p:grpSpPr>
          <a:xfrm rot="16200000">
            <a:off x="4773129" y="5342987"/>
            <a:ext cx="87951" cy="3168214"/>
            <a:chOff x="0" y="0"/>
            <a:chExt cx="87949" cy="3168213"/>
          </a:xfrm>
        </p:grpSpPr>
        <p:sp>
          <p:nvSpPr>
            <p:cNvPr id="4935" name="Shape 4935"/>
            <p:cNvSpPr/>
            <p:nvPr/>
          </p:nvSpPr>
          <p:spPr>
            <a:xfrm>
              <a:off x="0" y="0"/>
              <a:ext cx="8795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36" name="Shape 4936"/>
            <p:cNvSpPr/>
            <p:nvPr/>
          </p:nvSpPr>
          <p:spPr>
            <a:xfrm>
              <a:off x="0" y="79205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37" name="Shape 4937"/>
            <p:cNvSpPr/>
            <p:nvPr/>
          </p:nvSpPr>
          <p:spPr>
            <a:xfrm>
              <a:off x="0" y="316821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38" name="Shape 4938"/>
            <p:cNvSpPr/>
            <p:nvPr/>
          </p:nvSpPr>
          <p:spPr>
            <a:xfrm>
              <a:off x="0" y="1584106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39" name="Shape 4939"/>
            <p:cNvSpPr/>
            <p:nvPr/>
          </p:nvSpPr>
          <p:spPr>
            <a:xfrm>
              <a:off x="0" y="2376160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4947" name="Group 4947"/>
          <p:cNvGrpSpPr/>
          <p:nvPr/>
        </p:nvGrpSpPr>
        <p:grpSpPr>
          <a:xfrm>
            <a:off x="3095575" y="6977760"/>
            <a:ext cx="4289953" cy="249430"/>
            <a:chOff x="0" y="0"/>
            <a:chExt cx="4289952" cy="249429"/>
          </a:xfrm>
        </p:grpSpPr>
        <p:sp>
          <p:nvSpPr>
            <p:cNvPr id="4941" name="Shape 4941"/>
            <p:cNvSpPr/>
            <p:nvPr/>
          </p:nvSpPr>
          <p:spPr>
            <a:xfrm>
              <a:off x="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4942" name="Shape 4942"/>
            <p:cNvSpPr/>
            <p:nvPr/>
          </p:nvSpPr>
          <p:spPr>
            <a:xfrm>
              <a:off x="79629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0.2</a:t>
              </a:r>
            </a:p>
          </p:txBody>
        </p:sp>
        <p:sp>
          <p:nvSpPr>
            <p:cNvPr id="4943" name="Shape 4943"/>
            <p:cNvSpPr/>
            <p:nvPr/>
          </p:nvSpPr>
          <p:spPr>
            <a:xfrm>
              <a:off x="238887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0.6</a:t>
              </a:r>
            </a:p>
          </p:txBody>
        </p:sp>
        <p:sp>
          <p:nvSpPr>
            <p:cNvPr id="4944" name="Shape 4944"/>
            <p:cNvSpPr/>
            <p:nvPr/>
          </p:nvSpPr>
          <p:spPr>
            <a:xfrm>
              <a:off x="318516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0.8</a:t>
              </a:r>
            </a:p>
          </p:txBody>
        </p:sp>
        <p:sp>
          <p:nvSpPr>
            <p:cNvPr id="4945" name="Shape 4945"/>
            <p:cNvSpPr/>
            <p:nvPr/>
          </p:nvSpPr>
          <p:spPr>
            <a:xfrm>
              <a:off x="398145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4946" name="Shape 4946"/>
            <p:cNvSpPr/>
            <p:nvPr/>
          </p:nvSpPr>
          <p:spPr>
            <a:xfrm>
              <a:off x="159258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0.4</a:t>
              </a:r>
            </a:p>
          </p:txBody>
        </p:sp>
      </p:grpSp>
      <p:grpSp>
        <p:nvGrpSpPr>
          <p:cNvPr id="4953" name="Group 4953"/>
          <p:cNvGrpSpPr/>
          <p:nvPr/>
        </p:nvGrpSpPr>
        <p:grpSpPr>
          <a:xfrm rot="16200000">
            <a:off x="1158024" y="5014808"/>
            <a:ext cx="3377155" cy="249431"/>
            <a:chOff x="0" y="0"/>
            <a:chExt cx="3377154" cy="249429"/>
          </a:xfrm>
        </p:grpSpPr>
        <p:sp>
          <p:nvSpPr>
            <p:cNvPr id="4948" name="Shape 4948"/>
            <p:cNvSpPr/>
            <p:nvPr/>
          </p:nvSpPr>
          <p:spPr>
            <a:xfrm>
              <a:off x="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949" name="Shape 4949"/>
            <p:cNvSpPr/>
            <p:nvPr/>
          </p:nvSpPr>
          <p:spPr>
            <a:xfrm>
              <a:off x="79629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950" name="Shape 4950"/>
            <p:cNvSpPr/>
            <p:nvPr/>
          </p:nvSpPr>
          <p:spPr>
            <a:xfrm>
              <a:off x="238887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951" name="Shape 4951"/>
            <p:cNvSpPr/>
            <p:nvPr/>
          </p:nvSpPr>
          <p:spPr>
            <a:xfrm>
              <a:off x="318516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952" name="Shape 4952"/>
            <p:cNvSpPr/>
            <p:nvPr/>
          </p:nvSpPr>
          <p:spPr>
            <a:xfrm>
              <a:off x="159258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954" name="Shape 495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55" name="Shape 4955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956" name="Shape 4956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we can summarize the highest posterior density (HPD)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3348164" y="4799082"/>
            <a:ext cx="3768472" cy="1943596"/>
          </a:xfrm>
          <a:prstGeom prst="rect">
            <a:avLst/>
          </a:prstGeom>
          <a:ln w="12700">
            <a:miter lim="400000"/>
          </a:ln>
        </p:spPr>
      </p:pic>
      <p:sp>
        <p:nvSpPr>
          <p:cNvPr id="4959" name="Shape 4959"/>
          <p:cNvSpPr/>
          <p:nvPr/>
        </p:nvSpPr>
        <p:spPr>
          <a:xfrm>
            <a:off x="3076033" y="6734256"/>
            <a:ext cx="4289691" cy="1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0" name="Shape 4960"/>
          <p:cNvSpPr/>
          <p:nvPr/>
        </p:nvSpPr>
        <p:spPr>
          <a:xfrm>
            <a:off x="3076033" y="6708856"/>
            <a:ext cx="428969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1" name="Shape 4961"/>
          <p:cNvSpPr/>
          <p:nvPr/>
        </p:nvSpPr>
        <p:spPr>
          <a:xfrm>
            <a:off x="3075939" y="3022600"/>
            <a:ext cx="4293395" cy="38589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2" name="Shape 4962"/>
          <p:cNvSpPr/>
          <p:nvPr/>
        </p:nvSpPr>
        <p:spPr>
          <a:xfrm>
            <a:off x="2989818" y="356488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3" name="Shape 4963"/>
          <p:cNvSpPr/>
          <p:nvPr/>
        </p:nvSpPr>
        <p:spPr>
          <a:xfrm>
            <a:off x="2989818" y="435693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4" name="Shape 4964"/>
          <p:cNvSpPr/>
          <p:nvPr/>
        </p:nvSpPr>
        <p:spPr>
          <a:xfrm>
            <a:off x="2989818" y="673309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5" name="Shape 4965"/>
          <p:cNvSpPr/>
          <p:nvPr/>
        </p:nvSpPr>
        <p:spPr>
          <a:xfrm>
            <a:off x="2989818" y="5148988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66" name="Shape 4966"/>
          <p:cNvSpPr/>
          <p:nvPr/>
        </p:nvSpPr>
        <p:spPr>
          <a:xfrm>
            <a:off x="2989818" y="594104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972" name="Group 4972"/>
          <p:cNvGrpSpPr/>
          <p:nvPr/>
        </p:nvGrpSpPr>
        <p:grpSpPr>
          <a:xfrm rot="16200000">
            <a:off x="4773129" y="5342987"/>
            <a:ext cx="87951" cy="3168214"/>
            <a:chOff x="0" y="0"/>
            <a:chExt cx="87949" cy="3168213"/>
          </a:xfrm>
        </p:grpSpPr>
        <p:sp>
          <p:nvSpPr>
            <p:cNvPr id="4967" name="Shape 4967"/>
            <p:cNvSpPr/>
            <p:nvPr/>
          </p:nvSpPr>
          <p:spPr>
            <a:xfrm>
              <a:off x="0" y="0"/>
              <a:ext cx="8795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68" name="Shape 4968"/>
            <p:cNvSpPr/>
            <p:nvPr/>
          </p:nvSpPr>
          <p:spPr>
            <a:xfrm>
              <a:off x="0" y="79205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69" name="Shape 4969"/>
            <p:cNvSpPr/>
            <p:nvPr/>
          </p:nvSpPr>
          <p:spPr>
            <a:xfrm>
              <a:off x="0" y="316821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70" name="Shape 4970"/>
            <p:cNvSpPr/>
            <p:nvPr/>
          </p:nvSpPr>
          <p:spPr>
            <a:xfrm>
              <a:off x="0" y="1584106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71" name="Shape 4971"/>
            <p:cNvSpPr/>
            <p:nvPr/>
          </p:nvSpPr>
          <p:spPr>
            <a:xfrm>
              <a:off x="0" y="2376160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4979" name="Group 4979"/>
          <p:cNvGrpSpPr/>
          <p:nvPr/>
        </p:nvGrpSpPr>
        <p:grpSpPr>
          <a:xfrm>
            <a:off x="3095575" y="6977760"/>
            <a:ext cx="4289953" cy="249430"/>
            <a:chOff x="0" y="0"/>
            <a:chExt cx="4289952" cy="249429"/>
          </a:xfrm>
        </p:grpSpPr>
        <p:sp>
          <p:nvSpPr>
            <p:cNvPr id="4973" name="Shape 4973"/>
            <p:cNvSpPr/>
            <p:nvPr/>
          </p:nvSpPr>
          <p:spPr>
            <a:xfrm>
              <a:off x="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4974" name="Shape 4974"/>
            <p:cNvSpPr/>
            <p:nvPr/>
          </p:nvSpPr>
          <p:spPr>
            <a:xfrm>
              <a:off x="79629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0.2</a:t>
              </a:r>
            </a:p>
          </p:txBody>
        </p:sp>
        <p:sp>
          <p:nvSpPr>
            <p:cNvPr id="4975" name="Shape 4975"/>
            <p:cNvSpPr/>
            <p:nvPr/>
          </p:nvSpPr>
          <p:spPr>
            <a:xfrm>
              <a:off x="238887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0.6</a:t>
              </a:r>
            </a:p>
          </p:txBody>
        </p:sp>
        <p:sp>
          <p:nvSpPr>
            <p:cNvPr id="4976" name="Shape 4976"/>
            <p:cNvSpPr/>
            <p:nvPr/>
          </p:nvSpPr>
          <p:spPr>
            <a:xfrm>
              <a:off x="318516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0.8</a:t>
              </a:r>
            </a:p>
          </p:txBody>
        </p:sp>
        <p:sp>
          <p:nvSpPr>
            <p:cNvPr id="4977" name="Shape 4977"/>
            <p:cNvSpPr/>
            <p:nvPr/>
          </p:nvSpPr>
          <p:spPr>
            <a:xfrm>
              <a:off x="398145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4978" name="Shape 4978"/>
            <p:cNvSpPr/>
            <p:nvPr/>
          </p:nvSpPr>
          <p:spPr>
            <a:xfrm>
              <a:off x="159258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0.4</a:t>
              </a:r>
            </a:p>
          </p:txBody>
        </p:sp>
      </p:grpSp>
      <p:grpSp>
        <p:nvGrpSpPr>
          <p:cNvPr id="4985" name="Group 4985"/>
          <p:cNvGrpSpPr/>
          <p:nvPr/>
        </p:nvGrpSpPr>
        <p:grpSpPr>
          <a:xfrm rot="16200000">
            <a:off x="1158024" y="5014808"/>
            <a:ext cx="3377155" cy="249431"/>
            <a:chOff x="0" y="0"/>
            <a:chExt cx="3377154" cy="249429"/>
          </a:xfrm>
        </p:grpSpPr>
        <p:sp>
          <p:nvSpPr>
            <p:cNvPr id="4980" name="Shape 4980"/>
            <p:cNvSpPr/>
            <p:nvPr/>
          </p:nvSpPr>
          <p:spPr>
            <a:xfrm>
              <a:off x="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981" name="Shape 4981"/>
            <p:cNvSpPr/>
            <p:nvPr/>
          </p:nvSpPr>
          <p:spPr>
            <a:xfrm>
              <a:off x="79629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982" name="Shape 4982"/>
            <p:cNvSpPr/>
            <p:nvPr/>
          </p:nvSpPr>
          <p:spPr>
            <a:xfrm>
              <a:off x="238887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983" name="Shape 4983"/>
            <p:cNvSpPr/>
            <p:nvPr/>
          </p:nvSpPr>
          <p:spPr>
            <a:xfrm>
              <a:off x="318516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984" name="Shape 4984"/>
            <p:cNvSpPr/>
            <p:nvPr/>
          </p:nvSpPr>
          <p:spPr>
            <a:xfrm>
              <a:off x="159258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986" name="Shape 498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4987" name="Shape 4987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4988" name="Shape 4988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we can summarize the highest posterior density (HPD)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3348164" y="4799082"/>
            <a:ext cx="3768472" cy="1943596"/>
          </a:xfrm>
          <a:prstGeom prst="rect">
            <a:avLst/>
          </a:prstGeom>
          <a:ln w="12700">
            <a:miter lim="400000"/>
          </a:ln>
        </p:spPr>
      </p:pic>
      <p:sp>
        <p:nvSpPr>
          <p:cNvPr id="4991" name="Shape 4991"/>
          <p:cNvSpPr/>
          <p:nvPr/>
        </p:nvSpPr>
        <p:spPr>
          <a:xfrm>
            <a:off x="3076033" y="6734256"/>
            <a:ext cx="4289691" cy="1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2" name="Shape 4992"/>
          <p:cNvSpPr/>
          <p:nvPr/>
        </p:nvSpPr>
        <p:spPr>
          <a:xfrm>
            <a:off x="3076033" y="5121356"/>
            <a:ext cx="428969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3" name="Shape 4993"/>
          <p:cNvSpPr/>
          <p:nvPr/>
        </p:nvSpPr>
        <p:spPr>
          <a:xfrm>
            <a:off x="3075939" y="3022600"/>
            <a:ext cx="4293395" cy="38589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4" name="Shape 4994"/>
          <p:cNvSpPr/>
          <p:nvPr/>
        </p:nvSpPr>
        <p:spPr>
          <a:xfrm>
            <a:off x="2989818" y="356488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5" name="Shape 4995"/>
          <p:cNvSpPr/>
          <p:nvPr/>
        </p:nvSpPr>
        <p:spPr>
          <a:xfrm>
            <a:off x="2989818" y="435693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6" name="Shape 4996"/>
          <p:cNvSpPr/>
          <p:nvPr/>
        </p:nvSpPr>
        <p:spPr>
          <a:xfrm>
            <a:off x="2989818" y="673309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7" name="Shape 4997"/>
          <p:cNvSpPr/>
          <p:nvPr/>
        </p:nvSpPr>
        <p:spPr>
          <a:xfrm>
            <a:off x="2989818" y="5148988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8" name="Shape 4998"/>
          <p:cNvSpPr/>
          <p:nvPr/>
        </p:nvSpPr>
        <p:spPr>
          <a:xfrm>
            <a:off x="2989818" y="594104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5004" name="Group 5004"/>
          <p:cNvGrpSpPr/>
          <p:nvPr/>
        </p:nvGrpSpPr>
        <p:grpSpPr>
          <a:xfrm rot="16200000">
            <a:off x="4773129" y="5342987"/>
            <a:ext cx="87951" cy="3168214"/>
            <a:chOff x="0" y="0"/>
            <a:chExt cx="87949" cy="3168213"/>
          </a:xfrm>
        </p:grpSpPr>
        <p:sp>
          <p:nvSpPr>
            <p:cNvPr id="4999" name="Shape 4999"/>
            <p:cNvSpPr/>
            <p:nvPr/>
          </p:nvSpPr>
          <p:spPr>
            <a:xfrm>
              <a:off x="0" y="0"/>
              <a:ext cx="8795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00" name="Shape 5000"/>
            <p:cNvSpPr/>
            <p:nvPr/>
          </p:nvSpPr>
          <p:spPr>
            <a:xfrm>
              <a:off x="0" y="79205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01" name="Shape 5001"/>
            <p:cNvSpPr/>
            <p:nvPr/>
          </p:nvSpPr>
          <p:spPr>
            <a:xfrm>
              <a:off x="0" y="316821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02" name="Shape 5002"/>
            <p:cNvSpPr/>
            <p:nvPr/>
          </p:nvSpPr>
          <p:spPr>
            <a:xfrm>
              <a:off x="0" y="1584106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03" name="Shape 5003"/>
            <p:cNvSpPr/>
            <p:nvPr/>
          </p:nvSpPr>
          <p:spPr>
            <a:xfrm>
              <a:off x="0" y="2376160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011" name="Group 5011"/>
          <p:cNvGrpSpPr/>
          <p:nvPr/>
        </p:nvGrpSpPr>
        <p:grpSpPr>
          <a:xfrm>
            <a:off x="3095575" y="6977760"/>
            <a:ext cx="4289953" cy="249430"/>
            <a:chOff x="0" y="0"/>
            <a:chExt cx="4289952" cy="249429"/>
          </a:xfrm>
        </p:grpSpPr>
        <p:sp>
          <p:nvSpPr>
            <p:cNvPr id="5005" name="Shape 5005"/>
            <p:cNvSpPr/>
            <p:nvPr/>
          </p:nvSpPr>
          <p:spPr>
            <a:xfrm>
              <a:off x="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5006" name="Shape 5006"/>
            <p:cNvSpPr/>
            <p:nvPr/>
          </p:nvSpPr>
          <p:spPr>
            <a:xfrm>
              <a:off x="79629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0.2</a:t>
              </a:r>
            </a:p>
          </p:txBody>
        </p:sp>
        <p:sp>
          <p:nvSpPr>
            <p:cNvPr id="5007" name="Shape 5007"/>
            <p:cNvSpPr/>
            <p:nvPr/>
          </p:nvSpPr>
          <p:spPr>
            <a:xfrm>
              <a:off x="238887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0.6</a:t>
              </a:r>
            </a:p>
          </p:txBody>
        </p:sp>
        <p:sp>
          <p:nvSpPr>
            <p:cNvPr id="5008" name="Shape 5008"/>
            <p:cNvSpPr/>
            <p:nvPr/>
          </p:nvSpPr>
          <p:spPr>
            <a:xfrm>
              <a:off x="318516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0.8</a:t>
              </a:r>
            </a:p>
          </p:txBody>
        </p:sp>
        <p:sp>
          <p:nvSpPr>
            <p:cNvPr id="5009" name="Shape 5009"/>
            <p:cNvSpPr/>
            <p:nvPr/>
          </p:nvSpPr>
          <p:spPr>
            <a:xfrm>
              <a:off x="398145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5010" name="Shape 5010"/>
            <p:cNvSpPr/>
            <p:nvPr/>
          </p:nvSpPr>
          <p:spPr>
            <a:xfrm>
              <a:off x="159258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0.4</a:t>
              </a:r>
            </a:p>
          </p:txBody>
        </p:sp>
      </p:grpSp>
      <p:grpSp>
        <p:nvGrpSpPr>
          <p:cNvPr id="5017" name="Group 5017"/>
          <p:cNvGrpSpPr/>
          <p:nvPr/>
        </p:nvGrpSpPr>
        <p:grpSpPr>
          <a:xfrm rot="16200000">
            <a:off x="1158024" y="5014808"/>
            <a:ext cx="3377155" cy="249431"/>
            <a:chOff x="0" y="0"/>
            <a:chExt cx="3377154" cy="249429"/>
          </a:xfrm>
        </p:grpSpPr>
        <p:sp>
          <p:nvSpPr>
            <p:cNvPr id="5012" name="Shape 5012"/>
            <p:cNvSpPr/>
            <p:nvPr/>
          </p:nvSpPr>
          <p:spPr>
            <a:xfrm>
              <a:off x="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013" name="Shape 5013"/>
            <p:cNvSpPr/>
            <p:nvPr/>
          </p:nvSpPr>
          <p:spPr>
            <a:xfrm>
              <a:off x="79629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014" name="Shape 5014"/>
            <p:cNvSpPr/>
            <p:nvPr/>
          </p:nvSpPr>
          <p:spPr>
            <a:xfrm>
              <a:off x="238887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5015" name="Shape 5015"/>
            <p:cNvSpPr/>
            <p:nvPr/>
          </p:nvSpPr>
          <p:spPr>
            <a:xfrm>
              <a:off x="318516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5016" name="Shape 5016"/>
            <p:cNvSpPr/>
            <p:nvPr/>
          </p:nvSpPr>
          <p:spPr>
            <a:xfrm>
              <a:off x="159258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018" name="Shape 501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019" name="Shape 5019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020" name="Shape 5020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we can summarize the highest posterior density (HPD)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3348164" y="4799082"/>
            <a:ext cx="3768472" cy="1943596"/>
          </a:xfrm>
          <a:prstGeom prst="rect">
            <a:avLst/>
          </a:prstGeom>
          <a:ln w="12700">
            <a:miter lim="400000"/>
          </a:ln>
        </p:spPr>
      </p:pic>
      <p:sp>
        <p:nvSpPr>
          <p:cNvPr id="5023" name="Shape 5023"/>
          <p:cNvSpPr/>
          <p:nvPr/>
        </p:nvSpPr>
        <p:spPr>
          <a:xfrm>
            <a:off x="3076033" y="6734256"/>
            <a:ext cx="4289691" cy="1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24" name="Shape 5024"/>
          <p:cNvSpPr/>
          <p:nvPr/>
        </p:nvSpPr>
        <p:spPr>
          <a:xfrm>
            <a:off x="3076033" y="5121356"/>
            <a:ext cx="428969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25" name="Shape 5025"/>
          <p:cNvSpPr/>
          <p:nvPr/>
        </p:nvSpPr>
        <p:spPr>
          <a:xfrm>
            <a:off x="3549213" y="5128547"/>
            <a:ext cx="1" cy="160159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26" name="Shape 5026"/>
          <p:cNvSpPr/>
          <p:nvPr/>
        </p:nvSpPr>
        <p:spPr>
          <a:xfrm>
            <a:off x="5085913" y="5128547"/>
            <a:ext cx="1" cy="160159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27" name="Shape 5027"/>
          <p:cNvSpPr/>
          <p:nvPr/>
        </p:nvSpPr>
        <p:spPr>
          <a:xfrm>
            <a:off x="5403413" y="5128547"/>
            <a:ext cx="1" cy="160159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28" name="Shape 5028"/>
          <p:cNvSpPr/>
          <p:nvPr/>
        </p:nvSpPr>
        <p:spPr>
          <a:xfrm>
            <a:off x="6914713" y="5128547"/>
            <a:ext cx="1" cy="160159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29" name="Shape 5029"/>
          <p:cNvSpPr/>
          <p:nvPr/>
        </p:nvSpPr>
        <p:spPr>
          <a:xfrm>
            <a:off x="3075939" y="3022600"/>
            <a:ext cx="4293395" cy="38589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30" name="Shape 5030"/>
          <p:cNvSpPr/>
          <p:nvPr/>
        </p:nvSpPr>
        <p:spPr>
          <a:xfrm>
            <a:off x="2989818" y="356488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31" name="Shape 5031"/>
          <p:cNvSpPr/>
          <p:nvPr/>
        </p:nvSpPr>
        <p:spPr>
          <a:xfrm>
            <a:off x="2989818" y="435693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32" name="Shape 5032"/>
          <p:cNvSpPr/>
          <p:nvPr/>
        </p:nvSpPr>
        <p:spPr>
          <a:xfrm>
            <a:off x="2989818" y="6733094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33" name="Shape 5033"/>
          <p:cNvSpPr/>
          <p:nvPr/>
        </p:nvSpPr>
        <p:spPr>
          <a:xfrm>
            <a:off x="2989818" y="5148988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34" name="Shape 5034"/>
          <p:cNvSpPr/>
          <p:nvPr/>
        </p:nvSpPr>
        <p:spPr>
          <a:xfrm>
            <a:off x="2989818" y="5941041"/>
            <a:ext cx="87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5040" name="Group 5040"/>
          <p:cNvGrpSpPr/>
          <p:nvPr/>
        </p:nvGrpSpPr>
        <p:grpSpPr>
          <a:xfrm rot="16200000">
            <a:off x="4773129" y="5342987"/>
            <a:ext cx="87951" cy="3168214"/>
            <a:chOff x="0" y="0"/>
            <a:chExt cx="87949" cy="3168213"/>
          </a:xfrm>
        </p:grpSpPr>
        <p:sp>
          <p:nvSpPr>
            <p:cNvPr id="5035" name="Shape 5035"/>
            <p:cNvSpPr/>
            <p:nvPr/>
          </p:nvSpPr>
          <p:spPr>
            <a:xfrm>
              <a:off x="0" y="0"/>
              <a:ext cx="8795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36" name="Shape 5036"/>
            <p:cNvSpPr/>
            <p:nvPr/>
          </p:nvSpPr>
          <p:spPr>
            <a:xfrm>
              <a:off x="0" y="79205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37" name="Shape 5037"/>
            <p:cNvSpPr/>
            <p:nvPr/>
          </p:nvSpPr>
          <p:spPr>
            <a:xfrm>
              <a:off x="0" y="3168213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38" name="Shape 5038"/>
            <p:cNvSpPr/>
            <p:nvPr/>
          </p:nvSpPr>
          <p:spPr>
            <a:xfrm>
              <a:off x="0" y="1584106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39" name="Shape 5039"/>
            <p:cNvSpPr/>
            <p:nvPr/>
          </p:nvSpPr>
          <p:spPr>
            <a:xfrm>
              <a:off x="0" y="2376160"/>
              <a:ext cx="879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047" name="Group 5047"/>
          <p:cNvGrpSpPr/>
          <p:nvPr/>
        </p:nvGrpSpPr>
        <p:grpSpPr>
          <a:xfrm>
            <a:off x="3095575" y="6977760"/>
            <a:ext cx="4289953" cy="249430"/>
            <a:chOff x="0" y="0"/>
            <a:chExt cx="4289952" cy="249429"/>
          </a:xfrm>
        </p:grpSpPr>
        <p:sp>
          <p:nvSpPr>
            <p:cNvPr id="5041" name="Shape 5041"/>
            <p:cNvSpPr/>
            <p:nvPr/>
          </p:nvSpPr>
          <p:spPr>
            <a:xfrm>
              <a:off x="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5042" name="Shape 5042"/>
            <p:cNvSpPr/>
            <p:nvPr/>
          </p:nvSpPr>
          <p:spPr>
            <a:xfrm>
              <a:off x="79629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0.2</a:t>
              </a:r>
            </a:p>
          </p:txBody>
        </p:sp>
        <p:sp>
          <p:nvSpPr>
            <p:cNvPr id="5043" name="Shape 5043"/>
            <p:cNvSpPr/>
            <p:nvPr/>
          </p:nvSpPr>
          <p:spPr>
            <a:xfrm>
              <a:off x="238887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0.6</a:t>
              </a:r>
            </a:p>
          </p:txBody>
        </p:sp>
        <p:sp>
          <p:nvSpPr>
            <p:cNvPr id="5044" name="Shape 5044"/>
            <p:cNvSpPr/>
            <p:nvPr/>
          </p:nvSpPr>
          <p:spPr>
            <a:xfrm>
              <a:off x="318516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0.8</a:t>
              </a:r>
            </a:p>
          </p:txBody>
        </p:sp>
        <p:sp>
          <p:nvSpPr>
            <p:cNvPr id="5045" name="Shape 5045"/>
            <p:cNvSpPr/>
            <p:nvPr/>
          </p:nvSpPr>
          <p:spPr>
            <a:xfrm>
              <a:off x="398145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5046" name="Shape 5046"/>
            <p:cNvSpPr/>
            <p:nvPr/>
          </p:nvSpPr>
          <p:spPr>
            <a:xfrm>
              <a:off x="1592580" y="-1"/>
              <a:ext cx="308503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0.4</a:t>
              </a:r>
            </a:p>
          </p:txBody>
        </p:sp>
      </p:grpSp>
      <p:grpSp>
        <p:nvGrpSpPr>
          <p:cNvPr id="5053" name="Group 5053"/>
          <p:cNvGrpSpPr/>
          <p:nvPr/>
        </p:nvGrpSpPr>
        <p:grpSpPr>
          <a:xfrm rot="16200000">
            <a:off x="1158024" y="5014808"/>
            <a:ext cx="3377155" cy="249431"/>
            <a:chOff x="0" y="0"/>
            <a:chExt cx="3377154" cy="249429"/>
          </a:xfrm>
        </p:grpSpPr>
        <p:sp>
          <p:nvSpPr>
            <p:cNvPr id="5048" name="Shape 5048"/>
            <p:cNvSpPr/>
            <p:nvPr/>
          </p:nvSpPr>
          <p:spPr>
            <a:xfrm>
              <a:off x="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049" name="Shape 5049"/>
            <p:cNvSpPr/>
            <p:nvPr/>
          </p:nvSpPr>
          <p:spPr>
            <a:xfrm>
              <a:off x="79629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050" name="Shape 5050"/>
            <p:cNvSpPr/>
            <p:nvPr/>
          </p:nvSpPr>
          <p:spPr>
            <a:xfrm>
              <a:off x="238887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5051" name="Shape 5051"/>
            <p:cNvSpPr/>
            <p:nvPr/>
          </p:nvSpPr>
          <p:spPr>
            <a:xfrm>
              <a:off x="318516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5052" name="Shape 5052"/>
            <p:cNvSpPr/>
            <p:nvPr/>
          </p:nvSpPr>
          <p:spPr>
            <a:xfrm>
              <a:off x="1592580" y="-1"/>
              <a:ext cx="191995" cy="249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054" name="Shape 505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055" name="Shape 5055"/>
          <p:cNvSpPr/>
          <p:nvPr/>
        </p:nvSpPr>
        <p:spPr>
          <a:xfrm>
            <a:off x="533400" y="1371600"/>
            <a:ext cx="9626600" cy="3853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from the MCMC simulation approximate the joint posterior</a:t>
            </a:r>
          </a:p>
        </p:txBody>
      </p:sp>
      <p:sp>
        <p:nvSpPr>
          <p:cNvPr id="5056" name="Shape 5056"/>
          <p:cNvSpPr/>
          <p:nvPr/>
        </p:nvSpPr>
        <p:spPr>
          <a:xfrm>
            <a:off x="1003300" y="1828800"/>
            <a:ext cx="8866090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easily summarize aspects of the marginal posterior probability density:</a:t>
            </a:r>
            <a:br/>
            <a:r>
              <a:t>    </a:t>
            </a:r>
            <a:r>
              <a:rPr i="1"/>
              <a:t>e.g.</a:t>
            </a:r>
            <a:r>
              <a:t>, or we can summarize the highest posterior density (HPD) interval.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" name="Shape 5058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059" name="Shape 5059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5060" name="Shape 5060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5061" name="Shape 5061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5062" name="Shape 5062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063" name="Shape 5063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064" name="Shape 5064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065" name="Shape 5065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066" name="Shape 5066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5067" name="Shape 5067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5068" name="Shape 5068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5069" name="Shape 5069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5070" name="Shape 5070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5071" name="Shape 5071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5072" name="Shape 5072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5073" name="Shape 5073"/>
          <p:cNvSpPr/>
          <p:nvPr/>
        </p:nvSpPr>
        <p:spPr>
          <a:xfrm>
            <a:off x="406400" y="32893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Shape 5075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076" name="Shape 5076"/>
          <p:cNvSpPr/>
          <p:nvPr/>
        </p:nvSpPr>
        <p:spPr>
          <a:xfrm>
            <a:off x="152400" y="37719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77" name="Shape 5077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5078" name="Shape 5078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5079" name="Shape 5079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5080" name="Shape 5080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081" name="Shape 5081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082" name="Shape 5082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083" name="Shape 5083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084" name="Shape 5084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5085" name="Shape 5085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5086" name="Shape 5086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5087" name="Shape 5087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5088" name="Shape 5088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5089" name="Shape 5089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5090" name="Shape 5090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Shape 509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093" name="Shape 509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 and practice</a:t>
            </a:r>
          </a:p>
        </p:txBody>
      </p:sp>
      <p:sp>
        <p:nvSpPr>
          <p:cNvPr id="5094" name="Shape 5094"/>
          <p:cNvSpPr/>
          <p:nvPr/>
        </p:nvSpPr>
        <p:spPr>
          <a:xfrm>
            <a:off x="1371600" y="21082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 </a:t>
            </a:r>
            <a:r>
              <a:rPr b="1" u="sng"/>
              <a:t>appropriately constructed</a:t>
            </a:r>
            <a:r>
              <a:t> and </a:t>
            </a:r>
            <a:r>
              <a:rPr b="1" u="sng"/>
              <a:t>adequately run</a:t>
            </a:r>
            <a:r>
              <a:t> chain is guaranteed to provide an arbitrarily precise description of the joint stationary density </a:t>
            </a:r>
          </a:p>
        </p:txBody>
      </p:sp>
      <p:sp>
        <p:nvSpPr>
          <p:cNvPr id="5095" name="Shape 5095"/>
          <p:cNvSpPr/>
          <p:nvPr/>
        </p:nvSpPr>
        <p:spPr>
          <a:xfrm>
            <a:off x="1003300" y="1828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hape 608"/>
          <p:cNvSpPr/>
          <p:nvPr/>
        </p:nvSpPr>
        <p:spPr>
          <a:xfrm>
            <a:off x="47752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9" name="Shape 609"/>
          <p:cNvSpPr/>
          <p:nvPr/>
        </p:nvSpPr>
        <p:spPr>
          <a:xfrm>
            <a:off x="5588000" y="6451600"/>
            <a:ext cx="127000" cy="127000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610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2462" y="5777652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611" name="Shape 611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612" name="Shape 612"/>
          <p:cNvSpPr/>
          <p:nvPr/>
        </p:nvSpPr>
        <p:spPr>
          <a:xfrm>
            <a:off x="1003300" y="4584700"/>
            <a:ext cx="24384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Pr[Accept] = 1</a:t>
            </a:r>
            <a:r>
              <a:t> </a:t>
            </a:r>
          </a:p>
        </p:txBody>
      </p:sp>
      <p:sp>
        <p:nvSpPr>
          <p:cNvPr id="613" name="Shape 61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14" name="Shape 61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615" name="Shape 615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616" name="Shape 616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12875 -0.015867 -0.006521 -0.044530 0.010754 -0.048516 C 0.023594 -0.051478 0.035022 -0.037322 0.033750 -0.020031" origin="layout" pathEditMode="relative">
                                      <p:cBhvr>
                                        <p:cTn id="10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2" grpId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7" name="Shape 509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098" name="Shape 509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 and practice</a:t>
            </a:r>
          </a:p>
        </p:txBody>
      </p:sp>
      <p:sp>
        <p:nvSpPr>
          <p:cNvPr id="5099" name="Shape 5099"/>
          <p:cNvSpPr/>
          <p:nvPr/>
        </p:nvSpPr>
        <p:spPr>
          <a:xfrm>
            <a:off x="1371600" y="21082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 </a:t>
            </a:r>
            <a:r>
              <a:rPr b="1" u="sng"/>
              <a:t>appropriately constructed</a:t>
            </a:r>
            <a:r>
              <a:t> and </a:t>
            </a:r>
            <a:r>
              <a:rPr b="1" u="sng"/>
              <a:t>adequately run</a:t>
            </a:r>
            <a:r>
              <a:t> chain is guaranteed to provide an arbitrarily precise description of the joint stationary density </a:t>
            </a:r>
          </a:p>
        </p:txBody>
      </p:sp>
      <p:sp>
        <p:nvSpPr>
          <p:cNvPr id="5100" name="Shape 5100"/>
          <p:cNvSpPr/>
          <p:nvPr/>
        </p:nvSpPr>
        <p:spPr>
          <a:xfrm>
            <a:off x="1003300" y="1828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theory...</a:t>
            </a:r>
          </a:p>
        </p:txBody>
      </p:sp>
      <p:sp>
        <p:nvSpPr>
          <p:cNvPr id="5101" name="Shape 5101"/>
          <p:cNvSpPr/>
          <p:nvPr/>
        </p:nvSpPr>
        <p:spPr>
          <a:xfrm>
            <a:off x="1371600" y="31242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although a given sampler may work well in most cases, all samplers will fail in some cases, and is not guaranteed to work for any particular case </a:t>
            </a:r>
          </a:p>
        </p:txBody>
      </p:sp>
      <p:sp>
        <p:nvSpPr>
          <p:cNvPr id="5102" name="Shape 5102"/>
          <p:cNvSpPr/>
          <p:nvPr/>
        </p:nvSpPr>
        <p:spPr>
          <a:xfrm>
            <a:off x="1003300" y="284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practice...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Shape 5104"/>
          <p:cNvSpPr/>
          <p:nvPr/>
        </p:nvSpPr>
        <p:spPr>
          <a:xfrm>
            <a:off x="1003300" y="3810000"/>
            <a:ext cx="8951465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433FF"/>
                </a:solidFill>
              </a:rPr>
              <a:t>Q.</a:t>
            </a:r>
            <a:r>
              <a:t> When do we know that the MCMC provides an accurate approximation</a:t>
            </a:r>
            <a:br/>
            <a:r>
              <a:t>    for a given empirical analysis?</a:t>
            </a:r>
          </a:p>
        </p:txBody>
      </p:sp>
      <p:grpSp>
        <p:nvGrpSpPr>
          <p:cNvPr id="5107" name="Group 5107"/>
          <p:cNvGrpSpPr/>
          <p:nvPr/>
        </p:nvGrpSpPr>
        <p:grpSpPr>
          <a:xfrm>
            <a:off x="1003300" y="4318000"/>
            <a:ext cx="7848600" cy="2641600"/>
            <a:chOff x="0" y="0"/>
            <a:chExt cx="7848600" cy="2641600"/>
          </a:xfrm>
        </p:grpSpPr>
        <p:sp>
          <p:nvSpPr>
            <p:cNvPr id="5105" name="Shape 5105"/>
            <p:cNvSpPr/>
            <p:nvPr/>
          </p:nvSpPr>
          <p:spPr>
            <a:xfrm>
              <a:off x="0" y="0"/>
              <a:ext cx="7848600" cy="264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240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200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蘋果儷中黑"/>
                </a:defRPr>
              </a:lvl1pPr>
            </a:lstStyle>
            <a:p>
              <a:pPr/>
              <a:r>
                <a:t>NEVER!</a:t>
              </a:r>
            </a:p>
          </p:txBody>
        </p:sp>
        <p:sp>
          <p:nvSpPr>
            <p:cNvPr id="5106" name="Shape 5106"/>
            <p:cNvSpPr/>
            <p:nvPr/>
          </p:nvSpPr>
          <p:spPr>
            <a:xfrm>
              <a:off x="0" y="127000"/>
              <a:ext cx="7848600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2000">
                  <a:solidFill>
                    <a:srgbClr val="0433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A.</a:t>
              </a:r>
            </a:p>
          </p:txBody>
        </p:sp>
      </p:grpSp>
      <p:sp>
        <p:nvSpPr>
          <p:cNvPr id="5108" name="Shape 510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5109" name="Shape 510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 and practice</a:t>
            </a:r>
          </a:p>
        </p:txBody>
      </p:sp>
      <p:sp>
        <p:nvSpPr>
          <p:cNvPr id="5110" name="Shape 5110"/>
          <p:cNvSpPr/>
          <p:nvPr/>
        </p:nvSpPr>
        <p:spPr>
          <a:xfrm>
            <a:off x="1371600" y="21082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 </a:t>
            </a:r>
            <a:r>
              <a:rPr b="1" u="sng"/>
              <a:t>appropriately constructed</a:t>
            </a:r>
            <a:r>
              <a:t> and </a:t>
            </a:r>
            <a:r>
              <a:rPr b="1" u="sng"/>
              <a:t>adequately run</a:t>
            </a:r>
            <a:r>
              <a:t> chain is guaranteed to provide an arbitrarily precise description of the joint stationary density </a:t>
            </a:r>
          </a:p>
        </p:txBody>
      </p:sp>
      <p:sp>
        <p:nvSpPr>
          <p:cNvPr id="5111" name="Shape 5111"/>
          <p:cNvSpPr/>
          <p:nvPr/>
        </p:nvSpPr>
        <p:spPr>
          <a:xfrm>
            <a:off x="1003300" y="1828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theory...</a:t>
            </a:r>
          </a:p>
        </p:txBody>
      </p:sp>
      <p:sp>
        <p:nvSpPr>
          <p:cNvPr id="5112" name="Shape 5112"/>
          <p:cNvSpPr/>
          <p:nvPr/>
        </p:nvSpPr>
        <p:spPr>
          <a:xfrm>
            <a:off x="1371600" y="31242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although a given sampler may work well in most cases, all samplers will fail in some cases, and is not guaranteed to work for any particular case </a:t>
            </a:r>
          </a:p>
        </p:txBody>
      </p:sp>
      <p:sp>
        <p:nvSpPr>
          <p:cNvPr id="5113" name="Shape 5113"/>
          <p:cNvSpPr/>
          <p:nvPr/>
        </p:nvSpPr>
        <p:spPr>
          <a:xfrm>
            <a:off x="1003300" y="284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in practice...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4" grpId="1"/>
      <p:bldP build="whole" bldLvl="1" animBg="1" rev="0" advAuto="0" spid="5107" grpId="2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Shape 511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performance</a:t>
            </a:r>
          </a:p>
        </p:txBody>
      </p:sp>
      <p:sp>
        <p:nvSpPr>
          <p:cNvPr id="5116" name="Shape 5116"/>
          <p:cNvSpPr/>
          <p:nvPr/>
        </p:nvSpPr>
        <p:spPr>
          <a:xfrm>
            <a:off x="1003300" y="1574800"/>
            <a:ext cx="83693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is not sufficient to merely be deeply concerned about MCMC performance...</a:t>
            </a:r>
            <a:br/>
            <a:r>
              <a:t>     you need to be </a:t>
            </a:r>
            <a:r>
              <a:rPr>
                <a:solidFill>
                  <a:srgbClr val="FF9300"/>
                </a:solidFill>
              </a:rPr>
              <a:t>completely obsessed</a:t>
            </a:r>
            <a:r>
              <a:t> about it!</a:t>
            </a:r>
          </a:p>
        </p:txBody>
      </p:sp>
      <p:sp>
        <p:nvSpPr>
          <p:cNvPr id="5117" name="Shape 511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Shape 511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performance</a:t>
            </a:r>
          </a:p>
        </p:txBody>
      </p:sp>
      <p:sp>
        <p:nvSpPr>
          <p:cNvPr id="5120" name="Shape 5120"/>
          <p:cNvSpPr/>
          <p:nvPr/>
        </p:nvSpPr>
        <p:spPr>
          <a:xfrm>
            <a:off x="1003300" y="1574800"/>
            <a:ext cx="83693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is not sufficient to merely be deeply concerned about MCMC performance...</a:t>
            </a:r>
            <a:br/>
            <a:r>
              <a:t>     you need to be </a:t>
            </a:r>
            <a:r>
              <a:rPr>
                <a:solidFill>
                  <a:srgbClr val="FF9300"/>
                </a:solidFill>
              </a:rPr>
              <a:t>completely obsessed</a:t>
            </a:r>
            <a:r>
              <a:t> about it!</a:t>
            </a:r>
          </a:p>
        </p:txBody>
      </p:sp>
      <p:sp>
        <p:nvSpPr>
          <p:cNvPr id="5121" name="Shape 5121"/>
          <p:cNvSpPr/>
          <p:nvPr/>
        </p:nvSpPr>
        <p:spPr>
          <a:xfrm>
            <a:off x="1308100" y="20955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 </a:t>
            </a:r>
            <a:r>
              <a:rPr>
                <a:solidFill>
                  <a:srgbClr val="FF9300"/>
                </a:solidFill>
              </a:rPr>
              <a:t>any</a:t>
            </a:r>
            <a:r>
              <a:t> Bayesian inference based on MCMC </a:t>
            </a:r>
          </a:p>
        </p:txBody>
      </p:sp>
      <p:sp>
        <p:nvSpPr>
          <p:cNvPr id="5122" name="Shape 512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7"/>
          <p:cNvGrpSpPr/>
          <p:nvPr/>
        </p:nvGrpSpPr>
        <p:grpSpPr>
          <a:xfrm>
            <a:off x="4248353" y="2387877"/>
            <a:ext cx="1689627" cy="2826020"/>
            <a:chOff x="0" y="0"/>
            <a:chExt cx="1689625" cy="2826018"/>
          </a:xfrm>
        </p:grpSpPr>
        <p:sp>
          <p:nvSpPr>
            <p:cNvPr id="5124" name="Shape 5124"/>
            <p:cNvSpPr/>
            <p:nvPr/>
          </p:nvSpPr>
          <p:spPr>
            <a:xfrm rot="5400000">
              <a:off x="49437" y="1185830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9A3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25" name="Shape 5125"/>
            <p:cNvSpPr/>
            <p:nvPr/>
          </p:nvSpPr>
          <p:spPr>
            <a:xfrm>
              <a:off x="276587" y="1549517"/>
              <a:ext cx="113645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WE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SHOULD 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BE HERE</a:t>
              </a:r>
            </a:p>
          </p:txBody>
        </p:sp>
        <p:sp>
          <p:nvSpPr>
            <p:cNvPr id="5126" name="Shape 5126"/>
            <p:cNvSpPr/>
            <p:nvPr/>
          </p:nvSpPr>
          <p:spPr>
            <a:xfrm rot="5400000">
              <a:off x="49437" y="-49438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131" name="Group 5131"/>
          <p:cNvGrpSpPr/>
          <p:nvPr/>
        </p:nvGrpSpPr>
        <p:grpSpPr>
          <a:xfrm>
            <a:off x="750159" y="2396990"/>
            <a:ext cx="1689626" cy="2826020"/>
            <a:chOff x="0" y="0"/>
            <a:chExt cx="1689625" cy="2826018"/>
          </a:xfrm>
        </p:grpSpPr>
        <p:sp>
          <p:nvSpPr>
            <p:cNvPr id="5128" name="Shape 5128"/>
            <p:cNvSpPr/>
            <p:nvPr/>
          </p:nvSpPr>
          <p:spPr>
            <a:xfrm rot="5400000">
              <a:off x="49437" y="1185830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9A3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29" name="Shape 5129"/>
            <p:cNvSpPr/>
            <p:nvPr/>
          </p:nvSpPr>
          <p:spPr>
            <a:xfrm>
              <a:off x="276587" y="1549517"/>
              <a:ext cx="113645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WE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ARE 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HERE</a:t>
              </a:r>
            </a:p>
          </p:txBody>
        </p:sp>
        <p:sp>
          <p:nvSpPr>
            <p:cNvPr id="5130" name="Shape 5130"/>
            <p:cNvSpPr/>
            <p:nvPr/>
          </p:nvSpPr>
          <p:spPr>
            <a:xfrm rot="5400000">
              <a:off x="49437" y="-49438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135" name="Group 5135"/>
          <p:cNvGrpSpPr/>
          <p:nvPr/>
        </p:nvGrpSpPr>
        <p:grpSpPr>
          <a:xfrm>
            <a:off x="7746548" y="2387877"/>
            <a:ext cx="1689626" cy="2826020"/>
            <a:chOff x="0" y="0"/>
            <a:chExt cx="1689625" cy="2826018"/>
          </a:xfrm>
        </p:grpSpPr>
        <p:sp>
          <p:nvSpPr>
            <p:cNvPr id="5132" name="Shape 5132"/>
            <p:cNvSpPr/>
            <p:nvPr/>
          </p:nvSpPr>
          <p:spPr>
            <a:xfrm rot="5400000">
              <a:off x="49437" y="1185830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9A3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33" name="Shape 5133"/>
            <p:cNvSpPr/>
            <p:nvPr/>
          </p:nvSpPr>
          <p:spPr>
            <a:xfrm>
              <a:off x="276587" y="1549517"/>
              <a:ext cx="113645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I’LL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BE </a:t>
              </a:r>
              <a:br/>
              <a:r>
                <a:t>HERE</a:t>
              </a:r>
            </a:p>
          </p:txBody>
        </p:sp>
        <p:sp>
          <p:nvSpPr>
            <p:cNvPr id="5134" name="Shape 5134"/>
            <p:cNvSpPr/>
            <p:nvPr/>
          </p:nvSpPr>
          <p:spPr>
            <a:xfrm rot="5400000">
              <a:off x="49437" y="-49438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136" name="Shape 513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MCMC performance</a:t>
            </a:r>
          </a:p>
        </p:txBody>
      </p:sp>
      <p:sp>
        <p:nvSpPr>
          <p:cNvPr id="5137" name="Shape 5137"/>
          <p:cNvSpPr/>
          <p:nvPr/>
        </p:nvSpPr>
        <p:spPr>
          <a:xfrm>
            <a:off x="1003300" y="1574800"/>
            <a:ext cx="83693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is not sufficient to merely be deeply concerned about MCMC performance...</a:t>
            </a:r>
            <a:br/>
            <a:r>
              <a:t>     you need to be </a:t>
            </a:r>
            <a:r>
              <a:rPr>
                <a:solidFill>
                  <a:srgbClr val="FF9300"/>
                </a:solidFill>
              </a:rPr>
              <a:t>completely obsessed</a:t>
            </a:r>
            <a:r>
              <a:t> about it!</a:t>
            </a:r>
          </a:p>
        </p:txBody>
      </p:sp>
      <p:sp>
        <p:nvSpPr>
          <p:cNvPr id="5138" name="Shape 5138"/>
          <p:cNvSpPr/>
          <p:nvPr/>
        </p:nvSpPr>
        <p:spPr>
          <a:xfrm>
            <a:off x="1308100" y="20955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 </a:t>
            </a:r>
            <a:r>
              <a:rPr>
                <a:solidFill>
                  <a:srgbClr val="FF9300"/>
                </a:solidFill>
              </a:rPr>
              <a:t>any</a:t>
            </a:r>
            <a:r>
              <a:t> Bayesian inference based on MCMC </a:t>
            </a:r>
          </a:p>
        </p:txBody>
      </p:sp>
      <p:sp>
        <p:nvSpPr>
          <p:cNvPr id="5139" name="Shape 5139"/>
          <p:cNvSpPr/>
          <p:nvPr/>
        </p:nvSpPr>
        <p:spPr>
          <a:xfrm>
            <a:off x="1308100" y="23495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particularly for complex models/inference problems </a:t>
            </a:r>
          </a:p>
        </p:txBody>
      </p:sp>
      <p:sp>
        <p:nvSpPr>
          <p:cNvPr id="5140" name="Shape 5140"/>
          <p:cNvSpPr/>
          <p:nvPr/>
        </p:nvSpPr>
        <p:spPr>
          <a:xfrm>
            <a:off x="371506" y="5340010"/>
            <a:ext cx="2446932" cy="762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4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3700">
                <a:solidFill>
                  <a:srgbClr val="53585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careless</a:t>
            </a:r>
          </a:p>
        </p:txBody>
      </p:sp>
      <p:sp>
        <p:nvSpPr>
          <p:cNvPr id="5141" name="Shape 5141"/>
          <p:cNvSpPr/>
          <p:nvPr/>
        </p:nvSpPr>
        <p:spPr>
          <a:xfrm>
            <a:off x="3869700" y="5340010"/>
            <a:ext cx="2446933" cy="762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4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3700">
                <a:solidFill>
                  <a:srgbClr val="53585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careful</a:t>
            </a:r>
          </a:p>
        </p:txBody>
      </p:sp>
      <p:sp>
        <p:nvSpPr>
          <p:cNvPr id="5142" name="Shape 5142"/>
          <p:cNvSpPr/>
          <p:nvPr/>
        </p:nvSpPr>
        <p:spPr>
          <a:xfrm>
            <a:off x="7367894" y="5340010"/>
            <a:ext cx="2446933" cy="762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4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3700">
                <a:solidFill>
                  <a:srgbClr val="53585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paranoid</a:t>
            </a:r>
          </a:p>
        </p:txBody>
      </p:sp>
      <p:sp>
        <p:nvSpPr>
          <p:cNvPr id="5143" name="Shape 514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42" grpId="5"/>
      <p:bldP build="whole" bldLvl="1" animBg="1" rev="0" advAuto="0" spid="5141" grpId="3"/>
      <p:bldP build="whole" bldLvl="1" animBg="1" rev="0" advAuto="0" spid="5127" grpId="4"/>
      <p:bldP build="whole" bldLvl="1" animBg="1" rev="0" advAuto="0" spid="5135" grpId="6"/>
      <p:bldP build="whole" bldLvl="1" animBg="1" rev="0" advAuto="0" spid="5140" grpId="1"/>
      <p:bldP build="whole" bldLvl="1" animBg="1" rev="0" advAuto="0" spid="5131" grpId="2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8" name="Group 5148"/>
          <p:cNvGrpSpPr/>
          <p:nvPr/>
        </p:nvGrpSpPr>
        <p:grpSpPr>
          <a:xfrm>
            <a:off x="4248353" y="2387877"/>
            <a:ext cx="1689627" cy="2826020"/>
            <a:chOff x="0" y="0"/>
            <a:chExt cx="1689625" cy="2826018"/>
          </a:xfrm>
        </p:grpSpPr>
        <p:sp>
          <p:nvSpPr>
            <p:cNvPr id="5145" name="Shape 5145"/>
            <p:cNvSpPr/>
            <p:nvPr/>
          </p:nvSpPr>
          <p:spPr>
            <a:xfrm rot="5400000">
              <a:off x="49437" y="1185830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9A3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46" name="Shape 5146"/>
            <p:cNvSpPr/>
            <p:nvPr/>
          </p:nvSpPr>
          <p:spPr>
            <a:xfrm>
              <a:off x="276587" y="1549517"/>
              <a:ext cx="113645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WE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SHOULD 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BE HERE</a:t>
              </a:r>
            </a:p>
          </p:txBody>
        </p:sp>
        <p:sp>
          <p:nvSpPr>
            <p:cNvPr id="5147" name="Shape 5147"/>
            <p:cNvSpPr/>
            <p:nvPr/>
          </p:nvSpPr>
          <p:spPr>
            <a:xfrm rot="5400000">
              <a:off x="49437" y="-49438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152" name="Group 5152"/>
          <p:cNvGrpSpPr/>
          <p:nvPr/>
        </p:nvGrpSpPr>
        <p:grpSpPr>
          <a:xfrm>
            <a:off x="750159" y="2396990"/>
            <a:ext cx="1689626" cy="2826020"/>
            <a:chOff x="0" y="0"/>
            <a:chExt cx="1689625" cy="2826018"/>
          </a:xfrm>
        </p:grpSpPr>
        <p:sp>
          <p:nvSpPr>
            <p:cNvPr id="5149" name="Shape 5149"/>
            <p:cNvSpPr/>
            <p:nvPr/>
          </p:nvSpPr>
          <p:spPr>
            <a:xfrm rot="5400000">
              <a:off x="49437" y="1185830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9A3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50" name="Shape 5150"/>
            <p:cNvSpPr/>
            <p:nvPr/>
          </p:nvSpPr>
          <p:spPr>
            <a:xfrm>
              <a:off x="276587" y="1549517"/>
              <a:ext cx="113645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WE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ARE 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HERE</a:t>
              </a:r>
            </a:p>
          </p:txBody>
        </p:sp>
        <p:sp>
          <p:nvSpPr>
            <p:cNvPr id="5151" name="Shape 5151"/>
            <p:cNvSpPr/>
            <p:nvPr/>
          </p:nvSpPr>
          <p:spPr>
            <a:xfrm rot="5400000">
              <a:off x="49437" y="-49438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153" name="Shape 5153"/>
          <p:cNvSpPr/>
          <p:nvPr/>
        </p:nvSpPr>
        <p:spPr>
          <a:xfrm>
            <a:off x="533400" y="1130300"/>
            <a:ext cx="85344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400">
                <a:solidFill>
                  <a:srgbClr val="021EAA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MCMC performance and OCD</a:t>
            </a:r>
          </a:p>
        </p:txBody>
      </p:sp>
      <p:sp>
        <p:nvSpPr>
          <p:cNvPr id="5154" name="Shape 5154"/>
          <p:cNvSpPr/>
          <p:nvPr/>
        </p:nvSpPr>
        <p:spPr>
          <a:xfrm>
            <a:off x="2451100" y="19431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021EAA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you need to be </a:t>
            </a:r>
            <a:r>
              <a:rPr>
                <a:solidFill>
                  <a:srgbClr val="FF9300"/>
                </a:solidFill>
              </a:rPr>
              <a:t>completely obsessed</a:t>
            </a:r>
            <a:r>
              <a:t> about it!</a:t>
            </a:r>
          </a:p>
        </p:txBody>
      </p:sp>
      <p:sp>
        <p:nvSpPr>
          <p:cNvPr id="5155" name="Shape 5155"/>
          <p:cNvSpPr/>
          <p:nvPr/>
        </p:nvSpPr>
        <p:spPr>
          <a:xfrm>
            <a:off x="1003300" y="1651000"/>
            <a:ext cx="7848600" cy="673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021EAA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It is not sufficient to merely be deeply concerned about MCMC performance...</a:t>
            </a:r>
          </a:p>
        </p:txBody>
      </p:sp>
      <p:sp>
        <p:nvSpPr>
          <p:cNvPr id="5156" name="Shape 5156"/>
          <p:cNvSpPr/>
          <p:nvPr/>
        </p:nvSpPr>
        <p:spPr>
          <a:xfrm>
            <a:off x="1384300" y="22860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for </a:t>
            </a:r>
            <a:r>
              <a:rPr>
                <a:solidFill>
                  <a:srgbClr val="FF9300"/>
                </a:solidFill>
              </a:rPr>
              <a:t>any</a:t>
            </a:r>
            <a:r>
              <a:t> Bayesian inference based on MCMC </a:t>
            </a:r>
          </a:p>
        </p:txBody>
      </p:sp>
      <p:sp>
        <p:nvSpPr>
          <p:cNvPr id="5157" name="Shape 5157"/>
          <p:cNvSpPr/>
          <p:nvPr/>
        </p:nvSpPr>
        <p:spPr>
          <a:xfrm>
            <a:off x="1384300" y="26670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particularly for complex models/inference problems </a:t>
            </a:r>
          </a:p>
        </p:txBody>
      </p:sp>
      <p:pic>
        <p:nvPicPr>
          <p:cNvPr id="515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47" y="1199243"/>
            <a:ext cx="9979306" cy="4468841"/>
          </a:xfrm>
          <a:prstGeom prst="rect">
            <a:avLst/>
          </a:prstGeom>
          <a:ln w="12700">
            <a:miter lim="400000"/>
          </a:ln>
        </p:spPr>
      </p:pic>
      <p:sp>
        <p:nvSpPr>
          <p:cNvPr id="5159" name="Shape 5159"/>
          <p:cNvSpPr/>
          <p:nvPr/>
        </p:nvSpPr>
        <p:spPr>
          <a:xfrm>
            <a:off x="778085" y="4025900"/>
            <a:ext cx="8577877" cy="117529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60" name="Shape 5160"/>
          <p:cNvSpPr/>
          <p:nvPr/>
        </p:nvSpPr>
        <p:spPr>
          <a:xfrm>
            <a:off x="4084060" y="7251700"/>
            <a:ext cx="1991880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J. Am. Stat. Soc. (1996)</a:t>
            </a:r>
          </a:p>
        </p:txBody>
      </p:sp>
      <p:sp>
        <p:nvSpPr>
          <p:cNvPr id="5161" name="Shape 516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6" name="Group 5166"/>
          <p:cNvGrpSpPr/>
          <p:nvPr/>
        </p:nvGrpSpPr>
        <p:grpSpPr>
          <a:xfrm>
            <a:off x="4248353" y="2387877"/>
            <a:ext cx="1689627" cy="2826020"/>
            <a:chOff x="0" y="0"/>
            <a:chExt cx="1689625" cy="2826018"/>
          </a:xfrm>
        </p:grpSpPr>
        <p:sp>
          <p:nvSpPr>
            <p:cNvPr id="5163" name="Shape 5163"/>
            <p:cNvSpPr/>
            <p:nvPr/>
          </p:nvSpPr>
          <p:spPr>
            <a:xfrm rot="5400000">
              <a:off x="49437" y="1185830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9A3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64" name="Shape 5164"/>
            <p:cNvSpPr/>
            <p:nvPr/>
          </p:nvSpPr>
          <p:spPr>
            <a:xfrm>
              <a:off x="276587" y="1549517"/>
              <a:ext cx="113645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WE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SHOULD 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BE HERE</a:t>
              </a:r>
            </a:p>
          </p:txBody>
        </p:sp>
        <p:sp>
          <p:nvSpPr>
            <p:cNvPr id="5165" name="Shape 5165"/>
            <p:cNvSpPr/>
            <p:nvPr/>
          </p:nvSpPr>
          <p:spPr>
            <a:xfrm rot="5400000">
              <a:off x="49437" y="-49438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170" name="Group 5170"/>
          <p:cNvGrpSpPr/>
          <p:nvPr/>
        </p:nvGrpSpPr>
        <p:grpSpPr>
          <a:xfrm>
            <a:off x="750159" y="2396990"/>
            <a:ext cx="1689626" cy="2826020"/>
            <a:chOff x="0" y="0"/>
            <a:chExt cx="1689625" cy="2826018"/>
          </a:xfrm>
        </p:grpSpPr>
        <p:sp>
          <p:nvSpPr>
            <p:cNvPr id="5167" name="Shape 5167"/>
            <p:cNvSpPr/>
            <p:nvPr/>
          </p:nvSpPr>
          <p:spPr>
            <a:xfrm rot="5400000">
              <a:off x="49437" y="1185830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9A3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68" name="Shape 5168"/>
            <p:cNvSpPr/>
            <p:nvPr/>
          </p:nvSpPr>
          <p:spPr>
            <a:xfrm>
              <a:off x="276587" y="1549517"/>
              <a:ext cx="113645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55600" dist="177800" dir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WE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ARE </a:t>
              </a:r>
            </a:p>
            <a:p>
              <a:pPr algn="ctr">
                <a:defRPr sz="17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pPr>
              <a:r>
                <a:t>HERE</a:t>
              </a:r>
            </a:p>
          </p:txBody>
        </p:sp>
        <p:sp>
          <p:nvSpPr>
            <p:cNvPr id="5169" name="Shape 5169"/>
            <p:cNvSpPr/>
            <p:nvPr/>
          </p:nvSpPr>
          <p:spPr>
            <a:xfrm rot="5400000">
              <a:off x="49437" y="-49438"/>
              <a:ext cx="1590751" cy="1689626"/>
            </a:xfrm>
            <a:prstGeom prst="rightArrow">
              <a:avLst>
                <a:gd name="adj1" fmla="val 58789"/>
                <a:gd name="adj2" fmla="val 3675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171" name="Shape 5171"/>
          <p:cNvSpPr/>
          <p:nvPr/>
        </p:nvSpPr>
        <p:spPr>
          <a:xfrm>
            <a:off x="533400" y="1130300"/>
            <a:ext cx="85344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400">
                <a:solidFill>
                  <a:srgbClr val="021EAA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MCMC performance and OCD</a:t>
            </a:r>
          </a:p>
        </p:txBody>
      </p:sp>
      <p:sp>
        <p:nvSpPr>
          <p:cNvPr id="5172" name="Shape 5172"/>
          <p:cNvSpPr/>
          <p:nvPr/>
        </p:nvSpPr>
        <p:spPr>
          <a:xfrm>
            <a:off x="2451100" y="19431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021EAA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you need to be </a:t>
            </a:r>
            <a:r>
              <a:rPr>
                <a:solidFill>
                  <a:srgbClr val="FF9300"/>
                </a:solidFill>
              </a:rPr>
              <a:t>completely obsessed</a:t>
            </a:r>
            <a:r>
              <a:t> about it!</a:t>
            </a:r>
          </a:p>
        </p:txBody>
      </p:sp>
      <p:sp>
        <p:nvSpPr>
          <p:cNvPr id="5173" name="Shape 5173"/>
          <p:cNvSpPr/>
          <p:nvPr/>
        </p:nvSpPr>
        <p:spPr>
          <a:xfrm>
            <a:off x="1003300" y="1651000"/>
            <a:ext cx="7848600" cy="673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021EAA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It is not sufficient to merely be deeply concerned about MCMC performance...</a:t>
            </a:r>
          </a:p>
        </p:txBody>
      </p:sp>
      <p:sp>
        <p:nvSpPr>
          <p:cNvPr id="5174" name="Shape 5174"/>
          <p:cNvSpPr/>
          <p:nvPr/>
        </p:nvSpPr>
        <p:spPr>
          <a:xfrm>
            <a:off x="1384300" y="22860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for </a:t>
            </a:r>
            <a:r>
              <a:rPr>
                <a:solidFill>
                  <a:srgbClr val="FF9300"/>
                </a:solidFill>
              </a:rPr>
              <a:t>any</a:t>
            </a:r>
            <a:r>
              <a:t> Bayesian inference based on MCMC </a:t>
            </a:r>
          </a:p>
        </p:txBody>
      </p:sp>
      <p:sp>
        <p:nvSpPr>
          <p:cNvPr id="5175" name="Shape 5175"/>
          <p:cNvSpPr/>
          <p:nvPr/>
        </p:nvSpPr>
        <p:spPr>
          <a:xfrm>
            <a:off x="1384300" y="26670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particularly for complex models/inference problems </a:t>
            </a:r>
          </a:p>
        </p:txBody>
      </p:sp>
      <p:pic>
        <p:nvPicPr>
          <p:cNvPr id="517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47" y="1199243"/>
            <a:ext cx="9979306" cy="4468841"/>
          </a:xfrm>
          <a:prstGeom prst="rect">
            <a:avLst/>
          </a:prstGeom>
          <a:ln w="12700">
            <a:miter lim="400000"/>
          </a:ln>
        </p:spPr>
      </p:pic>
      <p:sp>
        <p:nvSpPr>
          <p:cNvPr id="5177" name="Shape 5177"/>
          <p:cNvSpPr/>
          <p:nvPr/>
        </p:nvSpPr>
        <p:spPr>
          <a:xfrm>
            <a:off x="778085" y="4025900"/>
            <a:ext cx="8577877" cy="117529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78" name="Shape 5178"/>
          <p:cNvSpPr/>
          <p:nvPr/>
        </p:nvSpPr>
        <p:spPr>
          <a:xfrm>
            <a:off x="4084060" y="7251700"/>
            <a:ext cx="1991880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J. Am. Stat. Soc. (1996)</a:t>
            </a:r>
          </a:p>
        </p:txBody>
      </p:sp>
      <p:sp>
        <p:nvSpPr>
          <p:cNvPr id="5179" name="Shape 5179"/>
          <p:cNvSpPr/>
          <p:nvPr/>
        </p:nvSpPr>
        <p:spPr>
          <a:xfrm>
            <a:off x="778085" y="4025900"/>
            <a:ext cx="8577877" cy="11752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1900"/>
              </a:lnSpc>
              <a:tabLst>
                <a:tab pos="838200" algn="l"/>
              </a:tabLst>
              <a:defRPr sz="16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80" name="Shape 5180"/>
          <p:cNvSpPr/>
          <p:nvPr/>
        </p:nvSpPr>
        <p:spPr>
          <a:xfrm>
            <a:off x="876300" y="4165600"/>
            <a:ext cx="8492362" cy="55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…under simulation, all MCMC diagnostics may fail to detect the exact problems that they were specifically designed to identify…</a:t>
            </a:r>
          </a:p>
        </p:txBody>
      </p:sp>
      <p:sp>
        <p:nvSpPr>
          <p:cNvPr id="5181" name="Shape 5181"/>
          <p:cNvSpPr/>
          <p:nvPr/>
        </p:nvSpPr>
        <p:spPr>
          <a:xfrm>
            <a:off x="876300" y="4711700"/>
            <a:ext cx="8492362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…therefore, it is critical to use a combination of tools to detect MCMC failure</a:t>
            </a:r>
          </a:p>
        </p:txBody>
      </p:sp>
      <p:sp>
        <p:nvSpPr>
          <p:cNvPr id="5182" name="Shape 518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Shape 5184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185" name="Shape 5185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5186" name="Shape 5186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5187" name="Shape 5187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5188" name="Shape 5188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189" name="Shape 5189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190" name="Shape 5190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191" name="Shape 5191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192" name="Shape 5192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5193" name="Shape 5193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5194" name="Shape 5194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5195" name="Shape 5195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5196" name="Shape 5196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5197" name="Shape 5197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5198" name="Shape 5198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5199" name="Shape 5199"/>
          <p:cNvSpPr/>
          <p:nvPr/>
        </p:nvSpPr>
        <p:spPr>
          <a:xfrm>
            <a:off x="406400" y="41402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Shape 5201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202" name="Shape 5202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5203" name="Shape 5203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5204" name="Shape 5204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5205" name="Shape 5205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206" name="Shape 5206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207" name="Shape 5207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208" name="Shape 5208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209" name="Shape 5209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5210" name="Shape 5210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5211" name="Shape 5211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5212" name="Shape 5212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5213" name="Shape 5213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5214" name="Shape 5214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5215" name="Shape 5215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5216" name="Shape 5216"/>
          <p:cNvSpPr/>
          <p:nvPr/>
        </p:nvSpPr>
        <p:spPr>
          <a:xfrm>
            <a:off x="406400" y="49403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Shape 521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</a:t>
            </a:r>
          </a:p>
        </p:txBody>
      </p:sp>
      <p:sp>
        <p:nvSpPr>
          <p:cNvPr id="5219" name="Shape 5219"/>
          <p:cNvSpPr/>
          <p:nvPr/>
        </p:nvSpPr>
        <p:spPr>
          <a:xfrm>
            <a:off x="1003300" y="157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Has the chain (robot) successfully targeted the stationary distribution? </a:t>
            </a:r>
          </a:p>
        </p:txBody>
      </p:sp>
      <p:sp>
        <p:nvSpPr>
          <p:cNvPr id="5220" name="Shape 5220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Three Main Issues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02" name="Shape 202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203" name="Shape 203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362" y="56250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620" name="Shape 620"/>
          <p:cNvSpPr/>
          <p:nvPr/>
        </p:nvSpPr>
        <p:spPr>
          <a:xfrm>
            <a:off x="1003300" y="4584700"/>
            <a:ext cx="24384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Pr[Accept] = 1</a:t>
            </a:r>
            <a:r>
              <a:t> </a:t>
            </a:r>
          </a:p>
        </p:txBody>
      </p:sp>
      <p:sp>
        <p:nvSpPr>
          <p:cNvPr id="621" name="Shape 621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622" name="Shape 62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23" name="Shape 62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624" name="Shape 624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625" name="Shape 625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Shape 522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</a:t>
            </a:r>
          </a:p>
        </p:txBody>
      </p:sp>
      <p:sp>
        <p:nvSpPr>
          <p:cNvPr id="5223" name="Shape 5223"/>
          <p:cNvSpPr/>
          <p:nvPr/>
        </p:nvSpPr>
        <p:spPr>
          <a:xfrm>
            <a:off x="1003300" y="157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Has the chain (robot) successfully targeted the stationary distribution? </a:t>
            </a:r>
          </a:p>
        </p:txBody>
      </p:sp>
      <p:sp>
        <p:nvSpPr>
          <p:cNvPr id="5224" name="Shape 5224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Three Main Issues</a:t>
            </a:r>
          </a:p>
        </p:txBody>
      </p:sp>
      <p:sp>
        <p:nvSpPr>
          <p:cNvPr id="5225" name="Shape 5225"/>
          <p:cNvSpPr/>
          <p:nvPr/>
        </p:nvSpPr>
        <p:spPr>
          <a:xfrm>
            <a:off x="533400" y="2019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</a:t>
            </a:r>
          </a:p>
        </p:txBody>
      </p:sp>
      <p:sp>
        <p:nvSpPr>
          <p:cNvPr id="5226" name="Shape 5226"/>
          <p:cNvSpPr/>
          <p:nvPr/>
        </p:nvSpPr>
        <p:spPr>
          <a:xfrm>
            <a:off x="1003300" y="2463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Is the chain (robot) efficiently integrating over the joint posterior probability?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Shape 522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</a:t>
            </a:r>
          </a:p>
        </p:txBody>
      </p:sp>
      <p:sp>
        <p:nvSpPr>
          <p:cNvPr id="5229" name="Shape 5229"/>
          <p:cNvSpPr/>
          <p:nvPr/>
        </p:nvSpPr>
        <p:spPr>
          <a:xfrm>
            <a:off x="1003300" y="157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Has the chain (robot) successfully targeted the stationary distribution? </a:t>
            </a:r>
          </a:p>
        </p:txBody>
      </p:sp>
      <p:sp>
        <p:nvSpPr>
          <p:cNvPr id="5230" name="Shape 5230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Three Main Issues</a:t>
            </a:r>
          </a:p>
        </p:txBody>
      </p:sp>
      <p:sp>
        <p:nvSpPr>
          <p:cNvPr id="5231" name="Shape 5231"/>
          <p:cNvSpPr/>
          <p:nvPr/>
        </p:nvSpPr>
        <p:spPr>
          <a:xfrm>
            <a:off x="533400" y="2019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</a:t>
            </a:r>
          </a:p>
        </p:txBody>
      </p:sp>
      <p:sp>
        <p:nvSpPr>
          <p:cNvPr id="5232" name="Shape 5232"/>
          <p:cNvSpPr/>
          <p:nvPr/>
        </p:nvSpPr>
        <p:spPr>
          <a:xfrm>
            <a:off x="1003300" y="2463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Is the chain (robot) efficiently integrating over the joint posterior probability?</a:t>
            </a:r>
          </a:p>
        </p:txBody>
      </p:sp>
      <p:sp>
        <p:nvSpPr>
          <p:cNvPr id="5233" name="Shape 5233"/>
          <p:cNvSpPr/>
          <p:nvPr/>
        </p:nvSpPr>
        <p:spPr>
          <a:xfrm>
            <a:off x="533400" y="2908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Sampling intensity</a:t>
            </a:r>
          </a:p>
        </p:txBody>
      </p:sp>
      <p:sp>
        <p:nvSpPr>
          <p:cNvPr id="5234" name="Shape 5234"/>
          <p:cNvSpPr/>
          <p:nvPr/>
        </p:nvSpPr>
        <p:spPr>
          <a:xfrm>
            <a:off x="1003300" y="3352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Have we collected enough samples to adequately describe the posterior</a:t>
            </a:r>
            <a:br/>
            <a:r>
              <a:t>    probability distribution?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Shape 5236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237" name="Shape 523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 diagnostics </a:t>
            </a:r>
          </a:p>
        </p:txBody>
      </p:sp>
      <p:sp>
        <p:nvSpPr>
          <p:cNvPr id="5238" name="Shape 5238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Time-series plots of parameter estimates</a:t>
            </a:r>
          </a:p>
        </p:txBody>
      </p:sp>
      <p:sp>
        <p:nvSpPr>
          <p:cNvPr id="5239" name="Shape 5239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240" name="Shape 5240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some parameters are more reliable than others</a:t>
            </a:r>
          </a:p>
        </p:txBody>
      </p:sp>
      <p:sp>
        <p:nvSpPr>
          <p:cNvPr id="5241" name="Shape 5241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steps may occur!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3" name="trace_jump_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6100" y="2108200"/>
            <a:ext cx="3378200" cy="30005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49" name="Group 5249"/>
          <p:cNvGrpSpPr/>
          <p:nvPr/>
        </p:nvGrpSpPr>
        <p:grpSpPr>
          <a:xfrm>
            <a:off x="1013794" y="5588000"/>
            <a:ext cx="8130207" cy="580682"/>
            <a:chOff x="0" y="0"/>
            <a:chExt cx="8130206" cy="580681"/>
          </a:xfrm>
        </p:grpSpPr>
        <p:sp>
          <p:nvSpPr>
            <p:cNvPr id="5244" name="Shape 5244"/>
            <p:cNvSpPr/>
            <p:nvPr/>
          </p:nvSpPr>
          <p:spPr>
            <a:xfrm>
              <a:off x="0" y="0"/>
              <a:ext cx="1680812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0433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fast*</a:t>
              </a:r>
            </a:p>
          </p:txBody>
        </p:sp>
        <p:sp>
          <p:nvSpPr>
            <p:cNvPr id="5245" name="Shape 5245"/>
            <p:cNvSpPr/>
            <p:nvPr/>
          </p:nvSpPr>
          <p:spPr>
            <a:xfrm>
              <a:off x="6250606" y="0"/>
              <a:ext cx="1879601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021EAA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0433FF"/>
                  </a:solidFill>
                </a:rPr>
                <a:t>slow</a:t>
              </a:r>
              <a:r>
                <a:t>*</a:t>
              </a:r>
            </a:p>
          </p:txBody>
        </p:sp>
        <p:sp>
          <p:nvSpPr>
            <p:cNvPr id="5246" name="Shape 5246"/>
            <p:cNvSpPr/>
            <p:nvPr/>
          </p:nvSpPr>
          <p:spPr>
            <a:xfrm>
              <a:off x="611805" y="495300"/>
              <a:ext cx="6829882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247" name="Shape 5247"/>
            <p:cNvSpPr/>
            <p:nvPr/>
          </p:nvSpPr>
          <p:spPr>
            <a:xfrm>
              <a:off x="624505" y="406400"/>
              <a:ext cx="1" cy="1742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248" name="Shape 5248"/>
            <p:cNvSpPr/>
            <p:nvPr/>
          </p:nvSpPr>
          <p:spPr>
            <a:xfrm>
              <a:off x="7444405" y="406400"/>
              <a:ext cx="1" cy="1742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250" name="Shape 5250"/>
          <p:cNvSpPr/>
          <p:nvPr/>
        </p:nvSpPr>
        <p:spPr>
          <a:xfrm>
            <a:off x="1587500" y="1549400"/>
            <a:ext cx="2667000" cy="571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51" name="Shape 5251"/>
          <p:cNvSpPr/>
          <p:nvPr/>
        </p:nvSpPr>
        <p:spPr>
          <a:xfrm>
            <a:off x="1549400" y="6223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lnL</a:t>
            </a:r>
          </a:p>
        </p:txBody>
      </p:sp>
      <p:sp>
        <p:nvSpPr>
          <p:cNvPr id="5252" name="Shape 5252"/>
          <p:cNvSpPr/>
          <p:nvPr/>
        </p:nvSpPr>
        <p:spPr>
          <a:xfrm>
            <a:off x="1422400" y="7112000"/>
            <a:ext cx="36703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*somewhat data-set dependent</a:t>
            </a:r>
          </a:p>
        </p:txBody>
      </p:sp>
      <p:sp>
        <p:nvSpPr>
          <p:cNvPr id="5253" name="Shape 5253"/>
          <p:cNvSpPr/>
          <p:nvPr/>
        </p:nvSpPr>
        <p:spPr>
          <a:xfrm>
            <a:off x="2311400" y="6223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base freq.</a:t>
            </a:r>
          </a:p>
        </p:txBody>
      </p:sp>
      <p:sp>
        <p:nvSpPr>
          <p:cNvPr id="5254" name="Shape 5254"/>
          <p:cNvSpPr/>
          <p:nvPr/>
        </p:nvSpPr>
        <p:spPr>
          <a:xfrm>
            <a:off x="3835400" y="6223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sub. rates</a:t>
            </a:r>
          </a:p>
        </p:txBody>
      </p:sp>
      <p:sp>
        <p:nvSpPr>
          <p:cNvPr id="5255" name="Shape 5255"/>
          <p:cNvSpPr/>
          <p:nvPr/>
        </p:nvSpPr>
        <p:spPr>
          <a:xfrm>
            <a:off x="5359400" y="6223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ASRV</a:t>
            </a:r>
          </a:p>
        </p:txBody>
      </p:sp>
      <p:sp>
        <p:nvSpPr>
          <p:cNvPr id="5256" name="Shape 5256"/>
          <p:cNvSpPr/>
          <p:nvPr/>
        </p:nvSpPr>
        <p:spPr>
          <a:xfrm>
            <a:off x="6502400" y="6223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TL</a:t>
            </a:r>
          </a:p>
        </p:txBody>
      </p:sp>
      <p:sp>
        <p:nvSpPr>
          <p:cNvPr id="5257" name="Shape 5257"/>
          <p:cNvSpPr/>
          <p:nvPr/>
        </p:nvSpPr>
        <p:spPr>
          <a:xfrm>
            <a:off x="7645400" y="6223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topology</a:t>
            </a:r>
          </a:p>
        </p:txBody>
      </p:sp>
      <p:pic>
        <p:nvPicPr>
          <p:cNvPr id="5258" name="plot_1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2146300"/>
            <a:ext cx="3390900" cy="301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9" name="mind-the-ga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2200" y="2489200"/>
            <a:ext cx="2540000" cy="20457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5260" name="Shape 5260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all looks good…</a:t>
            </a:r>
          </a:p>
        </p:txBody>
      </p:sp>
      <p:sp>
        <p:nvSpPr>
          <p:cNvPr id="5261" name="Shape 5261"/>
          <p:cNvSpPr/>
          <p:nvPr/>
        </p:nvSpPr>
        <p:spPr>
          <a:xfrm>
            <a:off x="6311900" y="1651000"/>
            <a:ext cx="2006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until it doesn't</a:t>
            </a:r>
          </a:p>
        </p:txBody>
      </p:sp>
      <p:sp>
        <p:nvSpPr>
          <p:cNvPr id="5262" name="Shape 5262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263" name="Shape 5263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Tracer plots of tree-length at two stages of a single MrBayes run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499"/>
                                        <p:tgtEl>
                                          <p:spTgt spid="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499"/>
                                        <p:tgtEl>
                                          <p:spTgt spid="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5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500"/>
                                        <p:tgtEl>
                                          <p:spTgt spid="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500"/>
                                        <p:tgtEl>
                                          <p:spTgt spid="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49" grpId="4"/>
      <p:bldP build="whole" bldLvl="1" animBg="1" rev="0" advAuto="0" spid="5259" grpId="3"/>
      <p:bldP build="whole" bldLvl="1" animBg="1" rev="0" advAuto="0" spid="5254" grpId="8"/>
      <p:bldP build="whole" bldLvl="1" animBg="1" rev="0" advAuto="0" spid="5257" grpId="11"/>
      <p:bldP build="whole" bldLvl="1" animBg="1" rev="0" advAuto="0" spid="5255" grpId="9"/>
      <p:bldP build="whole" bldLvl="1" animBg="1" rev="0" advAuto="0" spid="5243" grpId="2"/>
      <p:bldP build="whole" bldLvl="1" animBg="1" rev="0" advAuto="0" spid="5251" grpId="6"/>
      <p:bldP build="whole" bldLvl="1" animBg="1" rev="0" advAuto="0" spid="5261" grpId="1"/>
      <p:bldP build="whole" bldLvl="1" animBg="1" rev="0" advAuto="0" spid="5256" grpId="10"/>
      <p:bldP build="whole" bldLvl="1" animBg="1" rev="0" advAuto="0" spid="5252" grpId="5"/>
      <p:bldP build="whole" bldLvl="1" animBg="1" rev="0" advAuto="0" spid="5253" grpId="7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Shape 5265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266" name="Shape 526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 diagnostics </a:t>
            </a:r>
          </a:p>
        </p:txBody>
      </p:sp>
      <p:sp>
        <p:nvSpPr>
          <p:cNvPr id="5267" name="Shape 5267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Time-series plots of parameter estimates</a:t>
            </a:r>
          </a:p>
        </p:txBody>
      </p:sp>
      <p:sp>
        <p:nvSpPr>
          <p:cNvPr id="5268" name="Shape 5268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269" name="Shape 5269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some parameters are more reliable than others</a:t>
            </a:r>
          </a:p>
        </p:txBody>
      </p:sp>
      <p:sp>
        <p:nvSpPr>
          <p:cNvPr id="5270" name="Shape 5270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steps may occur!</a:t>
            </a:r>
          </a:p>
        </p:txBody>
      </p:sp>
      <p:sp>
        <p:nvSpPr>
          <p:cNvPr id="5271" name="Shape 5271"/>
          <p:cNvSpPr/>
          <p:nvPr/>
        </p:nvSpPr>
        <p:spPr>
          <a:xfrm>
            <a:off x="1384300" y="3098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Discrete parameters (</a:t>
            </a:r>
            <a:r>
              <a:rPr i="1"/>
              <a:t>e.g</a:t>
            </a:r>
            <a:r>
              <a:t>., bi-partitions)</a:t>
            </a:r>
          </a:p>
        </p:txBody>
      </p:sp>
      <p:sp>
        <p:nvSpPr>
          <p:cNvPr id="5272" name="Shape 5272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some parameters are more reliable than others</a:t>
            </a:r>
          </a:p>
        </p:txBody>
      </p:sp>
      <p:sp>
        <p:nvSpPr>
          <p:cNvPr id="5273" name="Shape 5273"/>
          <p:cNvSpPr/>
          <p:nvPr/>
        </p:nvSpPr>
        <p:spPr>
          <a:xfrm>
            <a:off x="1384300" y="3860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steps may occur!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7" name="Group 5277"/>
          <p:cNvGrpSpPr/>
          <p:nvPr/>
        </p:nvGrpSpPr>
        <p:grpSpPr>
          <a:xfrm>
            <a:off x="977900" y="1549400"/>
            <a:ext cx="3378200" cy="3869359"/>
            <a:chOff x="0" y="0"/>
            <a:chExt cx="3378200" cy="3869358"/>
          </a:xfrm>
        </p:grpSpPr>
        <p:pic>
          <p:nvPicPr>
            <p:cNvPr id="5275" name="CSF_trace_conv_bad.pd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81000"/>
              <a:ext cx="3378200" cy="3488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76" name="Shape 5276"/>
            <p:cNvSpPr/>
            <p:nvPr/>
          </p:nvSpPr>
          <p:spPr>
            <a:xfrm>
              <a:off x="609600" y="0"/>
              <a:ext cx="2667000" cy="5715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5278" name="CSF_trace_conv_good.pdf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5300" y="1943100"/>
            <a:ext cx="3378200" cy="3488359"/>
          </a:xfrm>
          <a:prstGeom prst="rect">
            <a:avLst/>
          </a:prstGeom>
          <a:ln w="12700">
            <a:miter lim="400000"/>
          </a:ln>
        </p:spPr>
      </p:pic>
      <p:sp>
        <p:nvSpPr>
          <p:cNvPr id="5279" name="Shape 5279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convergence</a:t>
            </a:r>
          </a:p>
        </p:txBody>
      </p:sp>
      <p:sp>
        <p:nvSpPr>
          <p:cNvPr id="5280" name="Shape 5280"/>
          <p:cNvSpPr/>
          <p:nvPr/>
        </p:nvSpPr>
        <p:spPr>
          <a:xfrm>
            <a:off x="6311900" y="1651000"/>
            <a:ext cx="2260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convergence</a:t>
            </a:r>
          </a:p>
        </p:txBody>
      </p:sp>
      <p:sp>
        <p:nvSpPr>
          <p:cNvPr id="5281" name="Shape 5281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282" name="Shape 5282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AWTY plots of cumulative bi-partition frequency of 5 nodes</a:t>
            </a:r>
          </a:p>
        </p:txBody>
      </p:sp>
      <p:sp>
        <p:nvSpPr>
          <p:cNvPr id="5283" name="Shape 5283"/>
          <p:cNvSpPr/>
          <p:nvPr/>
        </p:nvSpPr>
        <p:spPr>
          <a:xfrm>
            <a:off x="4167968" y="7251700"/>
            <a:ext cx="1824064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Nylander </a:t>
            </a:r>
            <a:r>
              <a:rPr i="1"/>
              <a:t>et al</a:t>
            </a:r>
            <a:r>
              <a:t>. (2008)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Shape 5285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286" name="Shape 528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 diagnostics </a:t>
            </a:r>
          </a:p>
        </p:txBody>
      </p:sp>
      <p:sp>
        <p:nvSpPr>
          <p:cNvPr id="5287" name="Shape 5287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Time-series plots of parameter estimates</a:t>
            </a:r>
          </a:p>
        </p:txBody>
      </p:sp>
      <p:sp>
        <p:nvSpPr>
          <p:cNvPr id="5288" name="Shape 5288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or discrete parameters</a:t>
            </a:r>
          </a:p>
        </p:txBody>
      </p:sp>
      <p:sp>
        <p:nvSpPr>
          <p:cNvPr id="5289" name="Shape 5289"/>
          <p:cNvSpPr/>
          <p:nvPr/>
        </p:nvSpPr>
        <p:spPr>
          <a:xfrm>
            <a:off x="1384300" y="2717800"/>
            <a:ext cx="7848600" cy="63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A test for equality of the means of the first and last part of a Markov chain (by default the first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10%</a:t>
            </a:r>
            <a:r>
              <a:t> and the last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50%</a:t>
            </a:r>
            <a:r>
              <a:t>)</a:t>
            </a:r>
          </a:p>
        </p:txBody>
      </p:sp>
      <p:sp>
        <p:nvSpPr>
          <p:cNvPr id="5290" name="Shape 5290"/>
          <p:cNvSpPr/>
          <p:nvPr/>
        </p:nvSpPr>
        <p:spPr>
          <a:xfrm>
            <a:off x="4415048" y="7251700"/>
            <a:ext cx="1329904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Geweke (1992)</a:t>
            </a:r>
          </a:p>
        </p:txBody>
      </p:sp>
      <p:sp>
        <p:nvSpPr>
          <p:cNvPr id="5291" name="Shape 5291"/>
          <p:cNvSpPr/>
          <p:nvPr/>
        </p:nvSpPr>
        <p:spPr>
          <a:xfrm>
            <a:off x="1003300" y="1955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Geweke diagnostic (coda, BOA)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Shape 5293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294" name="Shape 529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 diagnostics </a:t>
            </a:r>
          </a:p>
        </p:txBody>
      </p:sp>
      <p:sp>
        <p:nvSpPr>
          <p:cNvPr id="5295" name="Shape 5295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Time-series plots of parameter estimates</a:t>
            </a:r>
          </a:p>
        </p:txBody>
      </p:sp>
      <p:sp>
        <p:nvSpPr>
          <p:cNvPr id="5296" name="Shape 5296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or discrete parameters</a:t>
            </a:r>
          </a:p>
        </p:txBody>
      </p:sp>
      <p:sp>
        <p:nvSpPr>
          <p:cNvPr id="5297" name="Shape 5297"/>
          <p:cNvSpPr/>
          <p:nvPr/>
        </p:nvSpPr>
        <p:spPr>
          <a:xfrm>
            <a:off x="1384300" y="2717800"/>
            <a:ext cx="7848600" cy="63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A test for equality of the means of the first and last part of a Markov chain (by default the first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10%</a:t>
            </a:r>
            <a:r>
              <a:t> and the last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50%</a:t>
            </a:r>
            <a:r>
              <a:t>)</a:t>
            </a:r>
          </a:p>
        </p:txBody>
      </p:sp>
      <p:sp>
        <p:nvSpPr>
          <p:cNvPr id="5298" name="Shape 5298"/>
          <p:cNvSpPr/>
          <p:nvPr/>
        </p:nvSpPr>
        <p:spPr>
          <a:xfrm>
            <a:off x="1384300" y="3365500"/>
            <a:ext cx="7848600" cy="909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If the samples are drawn from the stationary distribution, the two means should equal and Geweke’s statistic has an asymptotically standard normal distribution</a:t>
            </a:r>
          </a:p>
        </p:txBody>
      </p:sp>
      <p:sp>
        <p:nvSpPr>
          <p:cNvPr id="5299" name="Shape 5299"/>
          <p:cNvSpPr/>
          <p:nvPr/>
        </p:nvSpPr>
        <p:spPr>
          <a:xfrm>
            <a:off x="4415048" y="7251700"/>
            <a:ext cx="1329904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Geweke (1992)</a:t>
            </a:r>
          </a:p>
        </p:txBody>
      </p:sp>
      <p:sp>
        <p:nvSpPr>
          <p:cNvPr id="5300" name="Shape 5300"/>
          <p:cNvSpPr/>
          <p:nvPr/>
        </p:nvSpPr>
        <p:spPr>
          <a:xfrm>
            <a:off x="1003300" y="1955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Geweke diagnostic (coda, BOA)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2" name="Shape 5302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303" name="Shape 530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 diagnostics </a:t>
            </a:r>
          </a:p>
        </p:txBody>
      </p:sp>
      <p:sp>
        <p:nvSpPr>
          <p:cNvPr id="5304" name="Shape 5304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Time-series plots of parameter estimates</a:t>
            </a:r>
          </a:p>
        </p:txBody>
      </p:sp>
      <p:sp>
        <p:nvSpPr>
          <p:cNvPr id="5305" name="Shape 5305"/>
          <p:cNvSpPr/>
          <p:nvPr/>
        </p:nvSpPr>
        <p:spPr>
          <a:xfrm>
            <a:off x="1003300" y="1955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Geweke diagnostic (coda, BOA)</a:t>
            </a:r>
          </a:p>
        </p:txBody>
      </p:sp>
      <p:sp>
        <p:nvSpPr>
          <p:cNvPr id="5306" name="Shape 5306"/>
          <p:cNvSpPr/>
          <p:nvPr/>
        </p:nvSpPr>
        <p:spPr>
          <a:xfrm>
            <a:off x="3957135" y="7251700"/>
            <a:ext cx="2245730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Heidelberg &amp; Welch (1983)</a:t>
            </a:r>
          </a:p>
        </p:txBody>
      </p:sp>
      <p:sp>
        <p:nvSpPr>
          <p:cNvPr id="5307" name="Shape 5307"/>
          <p:cNvSpPr/>
          <p:nvPr/>
        </p:nvSpPr>
        <p:spPr>
          <a:xfrm>
            <a:off x="1003300" y="2336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Heidelberg-Welch diagnostic (coda, BOA)</a:t>
            </a:r>
          </a:p>
        </p:txBody>
      </p:sp>
      <p:sp>
        <p:nvSpPr>
          <p:cNvPr id="5308" name="Shape 5308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or discrete parameters</a:t>
            </a:r>
          </a:p>
        </p:txBody>
      </p:sp>
      <p:sp>
        <p:nvSpPr>
          <p:cNvPr id="5309" name="Shape 5309"/>
          <p:cNvSpPr/>
          <p:nvPr/>
        </p:nvSpPr>
        <p:spPr>
          <a:xfrm>
            <a:off x="1384300" y="3098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uses the Cramer-von Mises statistic to test the null hypothesis that the sampled values come from a stationary distribution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Shape 5311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312" name="Shape 531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 diagnostics </a:t>
            </a:r>
          </a:p>
        </p:txBody>
      </p:sp>
      <p:sp>
        <p:nvSpPr>
          <p:cNvPr id="5313" name="Shape 5313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Time-series plots of parameter estimates</a:t>
            </a:r>
          </a:p>
        </p:txBody>
      </p:sp>
      <p:sp>
        <p:nvSpPr>
          <p:cNvPr id="5314" name="Shape 5314"/>
          <p:cNvSpPr/>
          <p:nvPr/>
        </p:nvSpPr>
        <p:spPr>
          <a:xfrm>
            <a:off x="1003300" y="1955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Geweke diagnostic (coda, BOA)</a:t>
            </a:r>
          </a:p>
        </p:txBody>
      </p:sp>
      <p:sp>
        <p:nvSpPr>
          <p:cNvPr id="5315" name="Shape 5315"/>
          <p:cNvSpPr/>
          <p:nvPr/>
        </p:nvSpPr>
        <p:spPr>
          <a:xfrm>
            <a:off x="3957135" y="7251700"/>
            <a:ext cx="2245730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Heidelberg &amp; Welch (1983)</a:t>
            </a:r>
          </a:p>
        </p:txBody>
      </p:sp>
      <p:sp>
        <p:nvSpPr>
          <p:cNvPr id="5316" name="Shape 5316"/>
          <p:cNvSpPr/>
          <p:nvPr/>
        </p:nvSpPr>
        <p:spPr>
          <a:xfrm>
            <a:off x="1003300" y="2336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Heidelberg-Welch diagnostic (coda, BOA)</a:t>
            </a:r>
          </a:p>
        </p:txBody>
      </p:sp>
      <p:sp>
        <p:nvSpPr>
          <p:cNvPr id="5317" name="Shape 5317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or discrete parameters</a:t>
            </a:r>
          </a:p>
        </p:txBody>
      </p:sp>
      <p:sp>
        <p:nvSpPr>
          <p:cNvPr id="5318" name="Shape 5318"/>
          <p:cNvSpPr/>
          <p:nvPr/>
        </p:nvSpPr>
        <p:spPr>
          <a:xfrm>
            <a:off x="1384300" y="3098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uses the Cramer-von Mises statistic to test the null hypothesis that the sampled values come from a stationary distribution</a:t>
            </a:r>
          </a:p>
        </p:txBody>
      </p:sp>
      <p:sp>
        <p:nvSpPr>
          <p:cNvPr id="5319" name="Shape 5319"/>
          <p:cNvSpPr/>
          <p:nvPr/>
        </p:nvSpPr>
        <p:spPr>
          <a:xfrm>
            <a:off x="1384300" y="3746500"/>
            <a:ext cx="7848600" cy="913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This test is successively applied, first to the whole chain, then after discarding the first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10%</a:t>
            </a:r>
            <a:r>
              <a:t>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t>, … of the samples until either the null hypothesis is accepted, or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50%</a:t>
            </a:r>
            <a:r>
              <a:t> of the chain has been discarded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362" y="56250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629" name="Shape 629"/>
          <p:cNvSpPr/>
          <p:nvPr/>
        </p:nvSpPr>
        <p:spPr>
          <a:xfrm>
            <a:off x="51054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5702300" y="6718300"/>
            <a:ext cx="127000" cy="127000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1" name="Shape 631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sp>
        <p:nvSpPr>
          <p:cNvPr id="632" name="Shape 632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633" name="Shape 63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34" name="Shape 63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635" name="Shape 635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636" name="Shape 636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0" grpId="2"/>
      <p:bldP build="whole" bldLvl="1" animBg="1" rev="0" advAuto="0" spid="629" grpId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Shape 5321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322" name="Shape 532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 diagnostics </a:t>
            </a:r>
          </a:p>
        </p:txBody>
      </p:sp>
      <p:sp>
        <p:nvSpPr>
          <p:cNvPr id="5323" name="Shape 5323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Time-series plots of parameter estimates</a:t>
            </a:r>
          </a:p>
        </p:txBody>
      </p:sp>
      <p:sp>
        <p:nvSpPr>
          <p:cNvPr id="5324" name="Shape 5324"/>
          <p:cNvSpPr/>
          <p:nvPr/>
        </p:nvSpPr>
        <p:spPr>
          <a:xfrm>
            <a:off x="1003300" y="1955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Geweke diagnostic (coda, BOA)</a:t>
            </a:r>
          </a:p>
        </p:txBody>
      </p:sp>
      <p:sp>
        <p:nvSpPr>
          <p:cNvPr id="5325" name="Shape 5325"/>
          <p:cNvSpPr/>
          <p:nvPr/>
        </p:nvSpPr>
        <p:spPr>
          <a:xfrm>
            <a:off x="3957135" y="7251700"/>
            <a:ext cx="2245730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Heidelberg &amp; Welch (1983)</a:t>
            </a:r>
          </a:p>
        </p:txBody>
      </p:sp>
      <p:sp>
        <p:nvSpPr>
          <p:cNvPr id="5326" name="Shape 5326"/>
          <p:cNvSpPr/>
          <p:nvPr/>
        </p:nvSpPr>
        <p:spPr>
          <a:xfrm>
            <a:off x="1003300" y="2336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Heidelberg-Welch diagnostic (coda, BOA)</a:t>
            </a:r>
          </a:p>
        </p:txBody>
      </p:sp>
      <p:sp>
        <p:nvSpPr>
          <p:cNvPr id="5327" name="Shape 5327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or discrete parameters</a:t>
            </a:r>
          </a:p>
        </p:txBody>
      </p:sp>
      <p:sp>
        <p:nvSpPr>
          <p:cNvPr id="5328" name="Shape 5328"/>
          <p:cNvSpPr/>
          <p:nvPr/>
        </p:nvSpPr>
        <p:spPr>
          <a:xfrm>
            <a:off x="1384300" y="3098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uses the Cramer-von Mises statistic to test the null hypothesis that the sampled values come from a stationary distribution</a:t>
            </a:r>
          </a:p>
        </p:txBody>
      </p:sp>
      <p:sp>
        <p:nvSpPr>
          <p:cNvPr id="5329" name="Shape 5329"/>
          <p:cNvSpPr/>
          <p:nvPr/>
        </p:nvSpPr>
        <p:spPr>
          <a:xfrm>
            <a:off x="1384300" y="3746500"/>
            <a:ext cx="7848600" cy="913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This test is successively applied, first to the whole chain, then after discarding the first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10%</a:t>
            </a:r>
            <a:r>
              <a:t>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t>, … of the samples until either the null hypothesis is accepted, or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50%</a:t>
            </a:r>
            <a:r>
              <a:t> of the chain has been discarded </a:t>
            </a:r>
          </a:p>
        </p:txBody>
      </p:sp>
      <p:sp>
        <p:nvSpPr>
          <p:cNvPr id="5330" name="Shape 5330"/>
          <p:cNvSpPr/>
          <p:nvPr/>
        </p:nvSpPr>
        <p:spPr>
          <a:xfrm>
            <a:off x="1384300" y="46863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latter outcome constitutes “failure” of the test and indicates that a longer run is needed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Shape 5332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333" name="Shape 533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 diagnostics </a:t>
            </a:r>
          </a:p>
        </p:txBody>
      </p:sp>
      <p:sp>
        <p:nvSpPr>
          <p:cNvPr id="5334" name="Shape 5334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Time-series plots of parameter estimates</a:t>
            </a:r>
          </a:p>
        </p:txBody>
      </p:sp>
      <p:sp>
        <p:nvSpPr>
          <p:cNvPr id="5335" name="Shape 5335"/>
          <p:cNvSpPr/>
          <p:nvPr/>
        </p:nvSpPr>
        <p:spPr>
          <a:xfrm>
            <a:off x="1003300" y="1955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Geweke diagnostic (coda, BOA)</a:t>
            </a:r>
          </a:p>
        </p:txBody>
      </p:sp>
      <p:sp>
        <p:nvSpPr>
          <p:cNvPr id="5336" name="Shape 5336"/>
          <p:cNvSpPr/>
          <p:nvPr/>
        </p:nvSpPr>
        <p:spPr>
          <a:xfrm>
            <a:off x="3957135" y="7251700"/>
            <a:ext cx="2245730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Heidelberg &amp; Welch (1983)</a:t>
            </a:r>
          </a:p>
        </p:txBody>
      </p:sp>
      <p:sp>
        <p:nvSpPr>
          <p:cNvPr id="5337" name="Shape 5337"/>
          <p:cNvSpPr/>
          <p:nvPr/>
        </p:nvSpPr>
        <p:spPr>
          <a:xfrm>
            <a:off x="1003300" y="2336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Heidelberg-Welch diagnostic (coda, BOA)</a:t>
            </a:r>
          </a:p>
        </p:txBody>
      </p:sp>
      <p:sp>
        <p:nvSpPr>
          <p:cNvPr id="5338" name="Shape 5338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or discrete parameters</a:t>
            </a:r>
          </a:p>
        </p:txBody>
      </p:sp>
      <p:sp>
        <p:nvSpPr>
          <p:cNvPr id="5339" name="Shape 5339"/>
          <p:cNvSpPr/>
          <p:nvPr/>
        </p:nvSpPr>
        <p:spPr>
          <a:xfrm>
            <a:off x="1384300" y="3098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uses the Cramer-von Mises statistic to test the null hypothesis that the sampled values come from a stationary distribution</a:t>
            </a:r>
          </a:p>
        </p:txBody>
      </p:sp>
      <p:sp>
        <p:nvSpPr>
          <p:cNvPr id="5340" name="Shape 5340"/>
          <p:cNvSpPr/>
          <p:nvPr/>
        </p:nvSpPr>
        <p:spPr>
          <a:xfrm>
            <a:off x="1384300" y="3746500"/>
            <a:ext cx="7848600" cy="913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This test is successively applied, first to the whole chain, then after discarding the first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10%</a:t>
            </a:r>
            <a:r>
              <a:t>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t>, … of the samples until either the null hypothesis is accepted, or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50%</a:t>
            </a:r>
            <a:r>
              <a:t> of the chain has been discarded </a:t>
            </a:r>
          </a:p>
        </p:txBody>
      </p:sp>
      <p:sp>
        <p:nvSpPr>
          <p:cNvPr id="5341" name="Shape 5341"/>
          <p:cNvSpPr/>
          <p:nvPr/>
        </p:nvSpPr>
        <p:spPr>
          <a:xfrm>
            <a:off x="1384300" y="46863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latter outcome constitutes “failure” of the test and indicates that a longer run is needed</a:t>
            </a:r>
          </a:p>
        </p:txBody>
      </p:sp>
      <p:sp>
        <p:nvSpPr>
          <p:cNvPr id="5342" name="Shape 5342"/>
          <p:cNvSpPr/>
          <p:nvPr/>
        </p:nvSpPr>
        <p:spPr>
          <a:xfrm>
            <a:off x="1384300" y="53340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Otherwise, the number of iterations to keep and the number to discard (burn-in) are reported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Shape 5344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345" name="Shape 534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Convergence diagnostics </a:t>
            </a:r>
          </a:p>
        </p:txBody>
      </p:sp>
      <p:sp>
        <p:nvSpPr>
          <p:cNvPr id="5346" name="Shape 5346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Time-series plots of parameter estimates</a:t>
            </a:r>
          </a:p>
        </p:txBody>
      </p:sp>
      <p:sp>
        <p:nvSpPr>
          <p:cNvPr id="5347" name="Shape 5347"/>
          <p:cNvSpPr/>
          <p:nvPr/>
        </p:nvSpPr>
        <p:spPr>
          <a:xfrm>
            <a:off x="1003300" y="1955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Geweke diagnostic (coda, BOA)</a:t>
            </a:r>
          </a:p>
        </p:txBody>
      </p:sp>
      <p:sp>
        <p:nvSpPr>
          <p:cNvPr id="5348" name="Shape 5348"/>
          <p:cNvSpPr/>
          <p:nvPr/>
        </p:nvSpPr>
        <p:spPr>
          <a:xfrm>
            <a:off x="1003300" y="2336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Heidelberg-Welch diagnostic (coda, BOA)</a:t>
            </a:r>
          </a:p>
        </p:txBody>
      </p:sp>
      <p:sp>
        <p:nvSpPr>
          <p:cNvPr id="5349" name="Shape 5349"/>
          <p:cNvSpPr/>
          <p:nvPr/>
        </p:nvSpPr>
        <p:spPr>
          <a:xfrm>
            <a:off x="1003300" y="2717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(many others)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Shape 5351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352" name="Shape 535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353" name="Shape 5353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time-series plots of parameter estimates</a:t>
            </a:r>
          </a:p>
        </p:txBody>
      </p:sp>
      <p:sp>
        <p:nvSpPr>
          <p:cNvPr id="5354" name="Shape 5354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355" name="Shape 5355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warm and fuzzy caterpillars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Shape 5357"/>
          <p:cNvSpPr/>
          <p:nvPr/>
        </p:nvSpPr>
        <p:spPr>
          <a:xfrm>
            <a:off x="4292600" y="2425700"/>
            <a:ext cx="1270000" cy="34417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358" name="plot_1a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2171700"/>
            <a:ext cx="3390900" cy="271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9" name="plot_2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7200" y="2171700"/>
            <a:ext cx="3390900" cy="27178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0" name="Shape 5360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mixing</a:t>
            </a:r>
          </a:p>
        </p:txBody>
      </p:sp>
      <p:sp>
        <p:nvSpPr>
          <p:cNvPr id="5361" name="Shape 5361"/>
          <p:cNvSpPr/>
          <p:nvPr/>
        </p:nvSpPr>
        <p:spPr>
          <a:xfrm>
            <a:off x="6311900" y="1651000"/>
            <a:ext cx="2260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mixing</a:t>
            </a:r>
          </a:p>
        </p:txBody>
      </p:sp>
      <p:sp>
        <p:nvSpPr>
          <p:cNvPr id="5362" name="Shape 5362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Tracer plots of relative-rate multipliers from two MrBayes runs</a:t>
            </a:r>
          </a:p>
        </p:txBody>
      </p:sp>
      <p:sp>
        <p:nvSpPr>
          <p:cNvPr id="5363" name="Shape 5363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5" name="plot_1a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2171700"/>
            <a:ext cx="3390900" cy="271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6" name="plot_2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7200" y="2171700"/>
            <a:ext cx="3390900" cy="27178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7" name="Shape 5367"/>
          <p:cNvSpPr/>
          <p:nvPr/>
        </p:nvSpPr>
        <p:spPr>
          <a:xfrm>
            <a:off x="4292600" y="2425700"/>
            <a:ext cx="1270000" cy="34417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368" name="ny-skyline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7900" y="2133600"/>
            <a:ext cx="3378200" cy="271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9" name="caterpillar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75300" y="2133600"/>
            <a:ext cx="3378200" cy="2717800"/>
          </a:xfrm>
          <a:prstGeom prst="rect">
            <a:avLst/>
          </a:prstGeom>
          <a:ln w="12700">
            <a:miter lim="400000"/>
          </a:ln>
        </p:spPr>
      </p:pic>
      <p:sp>
        <p:nvSpPr>
          <p:cNvPr id="5370" name="Shape 5370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mixing</a:t>
            </a:r>
          </a:p>
        </p:txBody>
      </p:sp>
      <p:sp>
        <p:nvSpPr>
          <p:cNvPr id="5371" name="Shape 5371"/>
          <p:cNvSpPr/>
          <p:nvPr/>
        </p:nvSpPr>
        <p:spPr>
          <a:xfrm>
            <a:off x="6311900" y="1651000"/>
            <a:ext cx="2260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mixing</a:t>
            </a:r>
          </a:p>
        </p:txBody>
      </p:sp>
      <p:sp>
        <p:nvSpPr>
          <p:cNvPr id="5372" name="Shape 5372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Tracer plots of relative-rate multipliers from two MrBayes runs</a:t>
            </a:r>
          </a:p>
        </p:txBody>
      </p:sp>
      <p:sp>
        <p:nvSpPr>
          <p:cNvPr id="5373" name="Shape 5373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Shape 5375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376" name="Shape 537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377" name="Shape 5377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time-series plots of parameter estimates</a:t>
            </a:r>
          </a:p>
        </p:txBody>
      </p:sp>
      <p:sp>
        <p:nvSpPr>
          <p:cNvPr id="5378" name="Shape 5378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379" name="Shape 5379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warm and fuzzy caterpillars</a:t>
            </a:r>
          </a:p>
        </p:txBody>
      </p:sp>
      <p:sp>
        <p:nvSpPr>
          <p:cNvPr id="5380" name="Shape 5380"/>
          <p:cNvSpPr/>
          <p:nvPr/>
        </p:nvSpPr>
        <p:spPr>
          <a:xfrm>
            <a:off x="1003300" y="2717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Acceptance rates of parameter updates</a:t>
            </a:r>
          </a:p>
        </p:txBody>
      </p:sp>
      <p:sp>
        <p:nvSpPr>
          <p:cNvPr id="5381" name="Shape 5381"/>
          <p:cNvSpPr/>
          <p:nvPr/>
        </p:nvSpPr>
        <p:spPr>
          <a:xfrm>
            <a:off x="1384300" y="3098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 (MrBayes, BEAST)</a:t>
            </a:r>
          </a:p>
        </p:txBody>
      </p:sp>
      <p:sp>
        <p:nvSpPr>
          <p:cNvPr id="5382" name="Shape 5382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rates should ideally fall in the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~20–70%</a:t>
            </a:r>
            <a:r>
              <a:t> range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Shape 5384"/>
          <p:cNvSpPr/>
          <p:nvPr/>
        </p:nvSpPr>
        <p:spPr>
          <a:xfrm>
            <a:off x="-104676" y="4953000"/>
            <a:ext cx="5943601" cy="147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Acceptance rates for the moves in the "cold" chain of run 1: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With prob.  Chain accepted changes to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13.61 %   param. 1 (revmat) with Dirichlet proposal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0.04 %   param. 34 (rate multiplier) Dirichlet proposal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6.59 %   param. 35 (topology and branch lengths) TBR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14.06 %   param. 35 (topology and branch lengths) LOCAL</a:t>
            </a:r>
          </a:p>
        </p:txBody>
      </p:sp>
      <p:sp>
        <p:nvSpPr>
          <p:cNvPr id="5385" name="Shape 5385"/>
          <p:cNvSpPr/>
          <p:nvPr/>
        </p:nvSpPr>
        <p:spPr>
          <a:xfrm>
            <a:off x="4724400" y="4953000"/>
            <a:ext cx="5943600" cy="147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Acceptance rates for the moves in the "cold" chain of run 1: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With prob.  Chain accepted changes to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33.30 %   param. 1 (revmat) with Dirichlet proposal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19.13 %   param. 34 (rate multiplier) Dirichlet proposal</a:t>
            </a:r>
          </a:p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17.40 %   param. 35 (topology and branch lengths) TBR </a:t>
            </a:r>
          </a:p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29.76 %   param. 35 (topology and branch lengths) LOCAL</a:t>
            </a:r>
          </a:p>
        </p:txBody>
      </p:sp>
      <p:grpSp>
        <p:nvGrpSpPr>
          <p:cNvPr id="5388" name="Group 5388"/>
          <p:cNvGrpSpPr/>
          <p:nvPr/>
        </p:nvGrpSpPr>
        <p:grpSpPr>
          <a:xfrm>
            <a:off x="723900" y="5930900"/>
            <a:ext cx="9220200" cy="152400"/>
            <a:chOff x="0" y="0"/>
            <a:chExt cx="9220200" cy="152400"/>
          </a:xfrm>
        </p:grpSpPr>
        <p:sp>
          <p:nvSpPr>
            <p:cNvPr id="5386" name="Shape 5386"/>
            <p:cNvSpPr/>
            <p:nvPr/>
          </p:nvSpPr>
          <p:spPr>
            <a:xfrm>
              <a:off x="0" y="0"/>
              <a:ext cx="4343400" cy="1524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387" name="Shape 5387"/>
            <p:cNvSpPr/>
            <p:nvPr/>
          </p:nvSpPr>
          <p:spPr>
            <a:xfrm>
              <a:off x="4876800" y="0"/>
              <a:ext cx="4343400" cy="1524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5389" name="ny-skyline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2133600"/>
            <a:ext cx="3378200" cy="271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0" name="caterpillar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5300" y="2133600"/>
            <a:ext cx="3378200" cy="2717800"/>
          </a:xfrm>
          <a:prstGeom prst="rect">
            <a:avLst/>
          </a:prstGeom>
          <a:ln w="12700">
            <a:miter lim="400000"/>
          </a:ln>
        </p:spPr>
      </p:pic>
      <p:sp>
        <p:nvSpPr>
          <p:cNvPr id="5391" name="Shape 5391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mixing</a:t>
            </a:r>
          </a:p>
        </p:txBody>
      </p:sp>
      <p:sp>
        <p:nvSpPr>
          <p:cNvPr id="5392" name="Shape 5392"/>
          <p:cNvSpPr/>
          <p:nvPr/>
        </p:nvSpPr>
        <p:spPr>
          <a:xfrm>
            <a:off x="6311900" y="1651000"/>
            <a:ext cx="2260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mixing</a:t>
            </a:r>
          </a:p>
        </p:txBody>
      </p:sp>
      <p:sp>
        <p:nvSpPr>
          <p:cNvPr id="5393" name="Shape 5393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Tracer plots of relative-rate multipliers from two MrBayes runs</a:t>
            </a:r>
          </a:p>
        </p:txBody>
      </p:sp>
      <p:sp>
        <p:nvSpPr>
          <p:cNvPr id="5394" name="Shape 5394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88" grpId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" name="Shape 5396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397" name="Shape 539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398" name="Shape 5398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time-series plots of parameter estimates</a:t>
            </a:r>
          </a:p>
        </p:txBody>
      </p:sp>
      <p:sp>
        <p:nvSpPr>
          <p:cNvPr id="5399" name="Shape 5399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400" name="Shape 5400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warm and fuzzy caterpillars</a:t>
            </a:r>
          </a:p>
        </p:txBody>
      </p:sp>
      <p:sp>
        <p:nvSpPr>
          <p:cNvPr id="5401" name="Shape 5401"/>
          <p:cNvSpPr/>
          <p:nvPr/>
        </p:nvSpPr>
        <p:spPr>
          <a:xfrm>
            <a:off x="1003300" y="2717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Acceptance rates of parameter updates</a:t>
            </a:r>
          </a:p>
        </p:txBody>
      </p:sp>
      <p:sp>
        <p:nvSpPr>
          <p:cNvPr id="5402" name="Shape 5402"/>
          <p:cNvSpPr/>
          <p:nvPr/>
        </p:nvSpPr>
        <p:spPr>
          <a:xfrm>
            <a:off x="1384300" y="3098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 (MrBayes, BEAST)</a:t>
            </a:r>
          </a:p>
        </p:txBody>
      </p:sp>
      <p:sp>
        <p:nvSpPr>
          <p:cNvPr id="5403" name="Shape 5403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rates should ideally fall in the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~20–70%</a:t>
            </a:r>
            <a:r>
              <a:t> range</a:t>
            </a:r>
          </a:p>
        </p:txBody>
      </p:sp>
      <p:sp>
        <p:nvSpPr>
          <p:cNvPr id="5404" name="Shape 5404"/>
          <p:cNvSpPr/>
          <p:nvPr/>
        </p:nvSpPr>
        <p:spPr>
          <a:xfrm>
            <a:off x="1384300" y="3860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acceptance rates can be controlled by varying the scale of the</a:t>
            </a:r>
            <a:br/>
            <a:r>
              <a:t>   tuning parameters for the relevant proposal mechanisms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Shape 5406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407" name="Shape 540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408" name="Shape 5408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time-series plots of parameter estimates</a:t>
            </a:r>
          </a:p>
        </p:txBody>
      </p:sp>
      <p:sp>
        <p:nvSpPr>
          <p:cNvPr id="5409" name="Shape 5409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410" name="Shape 5410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warm and fuzzy caterpillars</a:t>
            </a:r>
          </a:p>
        </p:txBody>
      </p:sp>
      <p:sp>
        <p:nvSpPr>
          <p:cNvPr id="5411" name="Shape 5411"/>
          <p:cNvSpPr/>
          <p:nvPr/>
        </p:nvSpPr>
        <p:spPr>
          <a:xfrm>
            <a:off x="1003300" y="2717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Acceptance rates of parameter updates</a:t>
            </a:r>
          </a:p>
        </p:txBody>
      </p:sp>
      <p:sp>
        <p:nvSpPr>
          <p:cNvPr id="5412" name="Shape 5412"/>
          <p:cNvSpPr/>
          <p:nvPr/>
        </p:nvSpPr>
        <p:spPr>
          <a:xfrm>
            <a:off x="1384300" y="3098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 (MrBayes, BEAST)</a:t>
            </a:r>
          </a:p>
        </p:txBody>
      </p:sp>
      <p:sp>
        <p:nvSpPr>
          <p:cNvPr id="5413" name="Shape 5413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rates should ideally fall in the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~20–70%</a:t>
            </a:r>
            <a:r>
              <a:t> range</a:t>
            </a:r>
          </a:p>
        </p:txBody>
      </p:sp>
      <p:sp>
        <p:nvSpPr>
          <p:cNvPr id="5414" name="Shape 5414"/>
          <p:cNvSpPr/>
          <p:nvPr/>
        </p:nvSpPr>
        <p:spPr>
          <a:xfrm>
            <a:off x="1384300" y="3860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acceptance rates can be controlled by varying the scale of the</a:t>
            </a:r>
            <a:br/>
            <a:r>
              <a:t>   tuning parameters for the relevant proposal mechanisms</a:t>
            </a:r>
          </a:p>
        </p:txBody>
      </p:sp>
      <p:sp>
        <p:nvSpPr>
          <p:cNvPr id="5415" name="Shape 5415"/>
          <p:cNvSpPr/>
          <p:nvPr/>
        </p:nvSpPr>
        <p:spPr>
          <a:xfrm>
            <a:off x="1384300" y="45212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to increase acceptance rates, decrease scale of tuning parameter </a:t>
            </a:r>
            <a:br/>
            <a:r>
              <a:t>    (and vice versa)</a:t>
            </a:r>
          </a:p>
        </p:txBody>
      </p:sp>
      <p:sp>
        <p:nvSpPr>
          <p:cNvPr id="5416" name="Shape 5416"/>
          <p:cNvSpPr/>
          <p:nvPr/>
        </p:nvSpPr>
        <p:spPr>
          <a:xfrm>
            <a:off x="883398" y="5873750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pi ~ dnDirichlet(pi_prior)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base frequencies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mvSimplexElementScale(pi, alpha=10.0,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5417" name="Shape 5417"/>
          <p:cNvSpPr/>
          <p:nvPr/>
        </p:nvSpPr>
        <p:spPr>
          <a:xfrm>
            <a:off x="5875924" y="6150073"/>
            <a:ext cx="1392387" cy="665912"/>
          </a:xfrm>
          <a:prstGeom prst="rect">
            <a:avLst/>
          </a:prstGeom>
          <a:ln w="381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18" name="Shape 5418"/>
          <p:cNvSpPr/>
          <p:nvPr/>
        </p:nvSpPr>
        <p:spPr>
          <a:xfrm flipH="1">
            <a:off x="1064260" y="5408570"/>
            <a:ext cx="1" cy="542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19" name="Shape 5419"/>
          <p:cNvSpPr/>
          <p:nvPr/>
        </p:nvSpPr>
        <p:spPr>
          <a:xfrm>
            <a:off x="745540" y="5042048"/>
            <a:ext cx="1040409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parameter</a:t>
            </a:r>
          </a:p>
        </p:txBody>
      </p:sp>
      <p:sp>
        <p:nvSpPr>
          <p:cNvPr id="5420" name="Shape 5420"/>
          <p:cNvSpPr/>
          <p:nvPr/>
        </p:nvSpPr>
        <p:spPr>
          <a:xfrm>
            <a:off x="2080259" y="5662570"/>
            <a:ext cx="1" cy="288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21" name="Shape 5421"/>
          <p:cNvSpPr/>
          <p:nvPr/>
        </p:nvSpPr>
        <p:spPr>
          <a:xfrm>
            <a:off x="1761540" y="5296048"/>
            <a:ext cx="155991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distribution</a:t>
            </a:r>
          </a:p>
        </p:txBody>
      </p:sp>
      <p:sp>
        <p:nvSpPr>
          <p:cNvPr id="5422" name="Shape 5422"/>
          <p:cNvSpPr/>
          <p:nvPr/>
        </p:nvSpPr>
        <p:spPr>
          <a:xfrm>
            <a:off x="9340659" y="5873750"/>
            <a:ext cx="1" cy="23853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23" name="Shape 5423"/>
          <p:cNvSpPr/>
          <p:nvPr/>
        </p:nvSpPr>
        <p:spPr>
          <a:xfrm>
            <a:off x="8865550" y="5308748"/>
            <a:ext cx="950219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proposal </a:t>
            </a:r>
            <a:br/>
            <a:r>
              <a:t>weights</a:t>
            </a:r>
          </a:p>
        </p:txBody>
      </p:sp>
      <p:sp>
        <p:nvSpPr>
          <p:cNvPr id="5424" name="Shape 5424"/>
          <p:cNvSpPr/>
          <p:nvPr/>
        </p:nvSpPr>
        <p:spPr>
          <a:xfrm>
            <a:off x="6546659" y="5873750"/>
            <a:ext cx="1" cy="23853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25" name="Shape 5425"/>
          <p:cNvSpPr/>
          <p:nvPr/>
        </p:nvSpPr>
        <p:spPr>
          <a:xfrm>
            <a:off x="6026455" y="5308748"/>
            <a:ext cx="1040409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tuning </a:t>
            </a:r>
            <a:br/>
            <a:r>
              <a:t>parameter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Shape 639"/>
          <p:cNvSpPr/>
          <p:nvPr/>
        </p:nvSpPr>
        <p:spPr>
          <a:xfrm>
            <a:off x="51054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40" name="Shape 640"/>
          <p:cNvSpPr/>
          <p:nvPr/>
        </p:nvSpPr>
        <p:spPr>
          <a:xfrm>
            <a:off x="5702300" y="6718300"/>
            <a:ext cx="127000" cy="127000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41" name="Shape 641"/>
          <p:cNvSpPr/>
          <p:nvPr/>
        </p:nvSpPr>
        <p:spPr>
          <a:xfrm>
            <a:off x="1003300" y="4610100"/>
            <a:ext cx="2768600" cy="546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Pr[Accept] = </a:t>
            </a:r>
            <a:r>
              <a:rPr sz="1800" u="sng">
                <a:latin typeface="Times New Roman"/>
                <a:ea typeface="Times New Roman"/>
                <a:cs typeface="Times New Roman"/>
                <a:sym typeface="Times New Roman"/>
              </a:rPr>
              <a:t>new height</a:t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342900"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                      old height</a:t>
            </a:r>
            <a:r>
              <a:t> </a:t>
            </a:r>
          </a:p>
        </p:txBody>
      </p:sp>
      <p:pic>
        <p:nvPicPr>
          <p:cNvPr id="642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362" y="56250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643" name="Shape 643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sp>
        <p:nvSpPr>
          <p:cNvPr id="644" name="Shape 644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645" name="Shape 64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46" name="Shape 64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647" name="Shape 647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648" name="Shape 648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05901 -0.007197 -0.005370 -0.019800 0.001099 -0.026071 C 0.024618 -0.048871 0.039506 0.037408 0.010879 0.030605" origin="layout" pathEditMode="relative">
                                      <p:cBhvr>
                                        <p:cTn id="10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1" grpId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Shape 5427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428" name="Shape 542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429" name="Shape 5429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time-series plots of parameter estimates</a:t>
            </a:r>
          </a:p>
        </p:txBody>
      </p:sp>
      <p:sp>
        <p:nvSpPr>
          <p:cNvPr id="5430" name="Shape 5430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431" name="Shape 5431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warm and fuzzy caterpillars</a:t>
            </a:r>
          </a:p>
        </p:txBody>
      </p:sp>
      <p:sp>
        <p:nvSpPr>
          <p:cNvPr id="5432" name="Shape 5432"/>
          <p:cNvSpPr/>
          <p:nvPr/>
        </p:nvSpPr>
        <p:spPr>
          <a:xfrm>
            <a:off x="1003300" y="2717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Acceptance rates of parameter updates</a:t>
            </a:r>
          </a:p>
        </p:txBody>
      </p:sp>
      <p:sp>
        <p:nvSpPr>
          <p:cNvPr id="5433" name="Shape 5433"/>
          <p:cNvSpPr/>
          <p:nvPr/>
        </p:nvSpPr>
        <p:spPr>
          <a:xfrm>
            <a:off x="1384300" y="3098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 (MrBayes, BEAST)</a:t>
            </a:r>
          </a:p>
        </p:txBody>
      </p:sp>
      <p:sp>
        <p:nvSpPr>
          <p:cNvPr id="5434" name="Shape 5434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rates should ideally fall in the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~20–70%</a:t>
            </a:r>
            <a:r>
              <a:t> range</a:t>
            </a:r>
          </a:p>
        </p:txBody>
      </p:sp>
      <p:sp>
        <p:nvSpPr>
          <p:cNvPr id="5435" name="Shape 5435"/>
          <p:cNvSpPr/>
          <p:nvPr/>
        </p:nvSpPr>
        <p:spPr>
          <a:xfrm>
            <a:off x="1003300" y="38481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probability densities</a:t>
            </a:r>
          </a:p>
        </p:txBody>
      </p:sp>
      <p:sp>
        <p:nvSpPr>
          <p:cNvPr id="5436" name="Shape 5436"/>
          <p:cNvSpPr/>
          <p:nvPr/>
        </p:nvSpPr>
        <p:spPr>
          <a:xfrm>
            <a:off x="1384300" y="42291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437" name="Shape 5437"/>
          <p:cNvSpPr/>
          <p:nvPr/>
        </p:nvSpPr>
        <p:spPr>
          <a:xfrm>
            <a:off x="1384300" y="46101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beware of porcupine roadkill!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Shape 5439"/>
          <p:cNvSpPr/>
          <p:nvPr/>
        </p:nvSpPr>
        <p:spPr>
          <a:xfrm>
            <a:off x="-104676" y="5080000"/>
            <a:ext cx="5943601" cy="147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Acceptance rates for the moves in the "cold" chain of run 1: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With prob.  Chain accepted changes to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13.61 %   param. 1 (revmat) with Dirichlet proposal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0.04 %   param. 34 (rate multiplier) Dirichlet proposal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6.59 %   param. 35 (topology and branch lengths) TBR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14.06 %   param. 35 (topology and branch lengths) LOCAL</a:t>
            </a:r>
          </a:p>
        </p:txBody>
      </p:sp>
      <p:sp>
        <p:nvSpPr>
          <p:cNvPr id="5440" name="Shape 5440"/>
          <p:cNvSpPr/>
          <p:nvPr/>
        </p:nvSpPr>
        <p:spPr>
          <a:xfrm>
            <a:off x="4724400" y="5080000"/>
            <a:ext cx="5943600" cy="147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Acceptance rates for the moves in the "cold" chain of run 1: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With prob.  Chain accepted changes to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33.30 %   param. 1 (revmat) with Dirichlet proposal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19.13 %   param. 34 (rate multiplier) Dirichlet proposal</a:t>
            </a:r>
          </a:p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17.40 %   param. 35 (topology and branch lengths) TBR </a:t>
            </a:r>
          </a:p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29.76 %   param. 35 (topology and branch lengths) LOCAL</a:t>
            </a:r>
          </a:p>
        </p:txBody>
      </p:sp>
      <p:grpSp>
        <p:nvGrpSpPr>
          <p:cNvPr id="5443" name="Group 5443"/>
          <p:cNvGrpSpPr/>
          <p:nvPr/>
        </p:nvGrpSpPr>
        <p:grpSpPr>
          <a:xfrm>
            <a:off x="723900" y="6057900"/>
            <a:ext cx="9220200" cy="152400"/>
            <a:chOff x="0" y="0"/>
            <a:chExt cx="9220200" cy="152400"/>
          </a:xfrm>
        </p:grpSpPr>
        <p:sp>
          <p:nvSpPr>
            <p:cNvPr id="5441" name="Shape 5441"/>
            <p:cNvSpPr/>
            <p:nvPr/>
          </p:nvSpPr>
          <p:spPr>
            <a:xfrm>
              <a:off x="0" y="0"/>
              <a:ext cx="4343400" cy="1524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442" name="Shape 5442"/>
            <p:cNvSpPr/>
            <p:nvPr/>
          </p:nvSpPr>
          <p:spPr>
            <a:xfrm>
              <a:off x="4876800" y="0"/>
              <a:ext cx="4343400" cy="1524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5444" name="porcupine_mppd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159000"/>
            <a:ext cx="3378200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5" name="non-porcupine_mppd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9900" y="2159000"/>
            <a:ext cx="3378200" cy="27051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6" name="Shape 5446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mixing</a:t>
            </a:r>
          </a:p>
        </p:txBody>
      </p:sp>
      <p:sp>
        <p:nvSpPr>
          <p:cNvPr id="5447" name="Shape 5447"/>
          <p:cNvSpPr/>
          <p:nvPr/>
        </p:nvSpPr>
        <p:spPr>
          <a:xfrm>
            <a:off x="6311900" y="1651000"/>
            <a:ext cx="2260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mixing</a:t>
            </a:r>
          </a:p>
        </p:txBody>
      </p:sp>
      <p:sp>
        <p:nvSpPr>
          <p:cNvPr id="5448" name="Shape 5448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Tracer plots of relative-rate multipliers from two MrBayes runs</a:t>
            </a:r>
          </a:p>
        </p:txBody>
      </p:sp>
      <p:sp>
        <p:nvSpPr>
          <p:cNvPr id="5449" name="Shape 5449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1" name="Shape 5451"/>
          <p:cNvSpPr/>
          <p:nvPr/>
        </p:nvSpPr>
        <p:spPr>
          <a:xfrm>
            <a:off x="-104676" y="5080000"/>
            <a:ext cx="5943601" cy="147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Acceptance rates for the moves in the "cold" chain of run 1: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With prob.  Chain accepted changes to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13.61 %   param. 1 (revmat) with Dirichlet proposal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0.04 %   param. 34 (rate multiplier) Dirichlet proposal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6.59 %   param. 35 (topology and branch lengths) TBR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14.06 %   param. 35 (topology and branch lengths) LOCAL</a:t>
            </a:r>
          </a:p>
        </p:txBody>
      </p:sp>
      <p:sp>
        <p:nvSpPr>
          <p:cNvPr id="5452" name="Shape 5452"/>
          <p:cNvSpPr/>
          <p:nvPr/>
        </p:nvSpPr>
        <p:spPr>
          <a:xfrm>
            <a:off x="4724400" y="5080000"/>
            <a:ext cx="5943600" cy="147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Acceptance rates for the moves in the "cold" chain of run 1: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With prob.  Chain accepted changes to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33.30 %   param. 1 (revmat) with Dirichlet proposal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3" indent="10287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.</a:t>
            </a:r>
          </a:p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19.13 %   param. 34 (rate multiplier) Dirichlet proposal</a:t>
            </a:r>
          </a:p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17.40 %   param. 35 (topology and branch lengths) TBR </a:t>
            </a:r>
          </a:p>
          <a:p>
            <a:pPr lvl="1" indent="342900"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29.76 %   param. 35 (topology and branch lengths) LOCAL</a:t>
            </a:r>
          </a:p>
        </p:txBody>
      </p:sp>
      <p:grpSp>
        <p:nvGrpSpPr>
          <p:cNvPr id="5455" name="Group 5455"/>
          <p:cNvGrpSpPr/>
          <p:nvPr/>
        </p:nvGrpSpPr>
        <p:grpSpPr>
          <a:xfrm>
            <a:off x="723900" y="6057900"/>
            <a:ext cx="9220200" cy="152400"/>
            <a:chOff x="0" y="0"/>
            <a:chExt cx="9220200" cy="152400"/>
          </a:xfrm>
        </p:grpSpPr>
        <p:sp>
          <p:nvSpPr>
            <p:cNvPr id="5453" name="Shape 5453"/>
            <p:cNvSpPr/>
            <p:nvPr/>
          </p:nvSpPr>
          <p:spPr>
            <a:xfrm>
              <a:off x="0" y="0"/>
              <a:ext cx="4343400" cy="1524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454" name="Shape 5454"/>
            <p:cNvSpPr/>
            <p:nvPr/>
          </p:nvSpPr>
          <p:spPr>
            <a:xfrm>
              <a:off x="4876800" y="0"/>
              <a:ext cx="4343400" cy="1524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5456" name="porcupine_mppd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159000"/>
            <a:ext cx="3378200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7" name="non-porcupine_mppd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9900" y="2159000"/>
            <a:ext cx="3378200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8" name="pasted-image.t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5226" y="2171699"/>
            <a:ext cx="3076100" cy="248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9" name="Shape 5459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mixing</a:t>
            </a:r>
          </a:p>
        </p:txBody>
      </p:sp>
      <p:sp>
        <p:nvSpPr>
          <p:cNvPr id="5460" name="Shape 5460"/>
          <p:cNvSpPr/>
          <p:nvPr/>
        </p:nvSpPr>
        <p:spPr>
          <a:xfrm>
            <a:off x="6311900" y="1651000"/>
            <a:ext cx="2260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mixing</a:t>
            </a:r>
          </a:p>
        </p:txBody>
      </p:sp>
      <p:sp>
        <p:nvSpPr>
          <p:cNvPr id="5461" name="Shape 5461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Tracer plots of relative-rate multipliers from two MrBayes runs</a:t>
            </a:r>
          </a:p>
        </p:txBody>
      </p:sp>
      <p:sp>
        <p:nvSpPr>
          <p:cNvPr id="5462" name="Shape 5462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Shape 5464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465" name="Shape 546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466" name="Shape 5466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time-series plots of parameter estimates</a:t>
            </a:r>
          </a:p>
        </p:txBody>
      </p:sp>
      <p:sp>
        <p:nvSpPr>
          <p:cNvPr id="5467" name="Shape 5467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468" name="Shape 5468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warm and fuzzy caterpillars</a:t>
            </a:r>
          </a:p>
        </p:txBody>
      </p:sp>
      <p:sp>
        <p:nvSpPr>
          <p:cNvPr id="5469" name="Shape 5469"/>
          <p:cNvSpPr/>
          <p:nvPr/>
        </p:nvSpPr>
        <p:spPr>
          <a:xfrm>
            <a:off x="1003300" y="2717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Acceptance rates of parameter updates</a:t>
            </a:r>
          </a:p>
        </p:txBody>
      </p:sp>
      <p:sp>
        <p:nvSpPr>
          <p:cNvPr id="5470" name="Shape 5470"/>
          <p:cNvSpPr/>
          <p:nvPr/>
        </p:nvSpPr>
        <p:spPr>
          <a:xfrm>
            <a:off x="1384300" y="3098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 (MrBayes, BEAST)</a:t>
            </a:r>
          </a:p>
        </p:txBody>
      </p:sp>
      <p:sp>
        <p:nvSpPr>
          <p:cNvPr id="5471" name="Shape 5471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rates should ideally fall in the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~20–70%</a:t>
            </a:r>
            <a:r>
              <a:t> range</a:t>
            </a:r>
          </a:p>
        </p:txBody>
      </p:sp>
      <p:sp>
        <p:nvSpPr>
          <p:cNvPr id="5472" name="Shape 5472"/>
          <p:cNvSpPr/>
          <p:nvPr/>
        </p:nvSpPr>
        <p:spPr>
          <a:xfrm>
            <a:off x="1003300" y="38481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probability densities</a:t>
            </a:r>
          </a:p>
        </p:txBody>
      </p:sp>
      <p:sp>
        <p:nvSpPr>
          <p:cNvPr id="5473" name="Shape 5473"/>
          <p:cNvSpPr/>
          <p:nvPr/>
        </p:nvSpPr>
        <p:spPr>
          <a:xfrm>
            <a:off x="1384300" y="42291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474" name="Shape 5474"/>
          <p:cNvSpPr/>
          <p:nvPr/>
        </p:nvSpPr>
        <p:spPr>
          <a:xfrm>
            <a:off x="1384300" y="46101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beware of porcupine roadkill!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Shape 5476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477" name="Shape 547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478" name="Shape 5478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time-series plots of parameter estimates</a:t>
            </a:r>
          </a:p>
        </p:txBody>
      </p:sp>
      <p:sp>
        <p:nvSpPr>
          <p:cNvPr id="5479" name="Shape 5479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480" name="Shape 5480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warm and fuzzy caterpillars</a:t>
            </a:r>
          </a:p>
        </p:txBody>
      </p:sp>
      <p:sp>
        <p:nvSpPr>
          <p:cNvPr id="5481" name="Shape 5481"/>
          <p:cNvSpPr/>
          <p:nvPr/>
        </p:nvSpPr>
        <p:spPr>
          <a:xfrm>
            <a:off x="1003300" y="2717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Acceptance rates of parameter updates</a:t>
            </a:r>
          </a:p>
        </p:txBody>
      </p:sp>
      <p:sp>
        <p:nvSpPr>
          <p:cNvPr id="5482" name="Shape 5482"/>
          <p:cNvSpPr/>
          <p:nvPr/>
        </p:nvSpPr>
        <p:spPr>
          <a:xfrm>
            <a:off x="1384300" y="3098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 (MrBayes, BEAST)</a:t>
            </a:r>
          </a:p>
        </p:txBody>
      </p:sp>
      <p:sp>
        <p:nvSpPr>
          <p:cNvPr id="5483" name="Shape 5483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rates should ideally fall in the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~20–70%</a:t>
            </a:r>
            <a:r>
              <a:t> range</a:t>
            </a:r>
          </a:p>
        </p:txBody>
      </p:sp>
      <p:sp>
        <p:nvSpPr>
          <p:cNvPr id="5484" name="Shape 5484"/>
          <p:cNvSpPr/>
          <p:nvPr/>
        </p:nvSpPr>
        <p:spPr>
          <a:xfrm>
            <a:off x="1003300" y="38481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probability densities</a:t>
            </a:r>
          </a:p>
        </p:txBody>
      </p:sp>
      <p:sp>
        <p:nvSpPr>
          <p:cNvPr id="5485" name="Shape 5485"/>
          <p:cNvSpPr/>
          <p:nvPr/>
        </p:nvSpPr>
        <p:spPr>
          <a:xfrm>
            <a:off x="1384300" y="42291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486" name="Shape 5486"/>
          <p:cNvSpPr/>
          <p:nvPr/>
        </p:nvSpPr>
        <p:spPr>
          <a:xfrm>
            <a:off x="1384300" y="46101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beware of porcupine roadkill!</a:t>
            </a:r>
          </a:p>
        </p:txBody>
      </p:sp>
      <p:pic>
        <p:nvPicPr>
          <p:cNvPr id="5487" name="pasted-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6063114" y="3287474"/>
            <a:ext cx="35560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5488" name="Shape 5488"/>
          <p:cNvSpPr/>
          <p:nvPr/>
        </p:nvSpPr>
        <p:spPr>
          <a:xfrm>
            <a:off x="8038439" y="3035229"/>
            <a:ext cx="1257971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qualitative</a:t>
            </a:r>
            <a:br/>
            <a:r>
              <a:t>diagnostics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Shape 5490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491" name="Shape 549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492" name="Shape 5492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time-series plots of parameter estimates</a:t>
            </a:r>
          </a:p>
        </p:txBody>
      </p:sp>
      <p:sp>
        <p:nvSpPr>
          <p:cNvPr id="5493" name="Shape 5493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494" name="Shape 5494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warm and fuzzy caterpillars</a:t>
            </a:r>
          </a:p>
        </p:txBody>
      </p:sp>
      <p:sp>
        <p:nvSpPr>
          <p:cNvPr id="5495" name="Shape 5495"/>
          <p:cNvSpPr/>
          <p:nvPr/>
        </p:nvSpPr>
        <p:spPr>
          <a:xfrm>
            <a:off x="1003300" y="2717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Acceptance rates of parameter updates</a:t>
            </a:r>
          </a:p>
        </p:txBody>
      </p:sp>
      <p:sp>
        <p:nvSpPr>
          <p:cNvPr id="5496" name="Shape 5496"/>
          <p:cNvSpPr/>
          <p:nvPr/>
        </p:nvSpPr>
        <p:spPr>
          <a:xfrm>
            <a:off x="1384300" y="3098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 (MrBayes, BEAST)</a:t>
            </a:r>
          </a:p>
        </p:txBody>
      </p:sp>
      <p:sp>
        <p:nvSpPr>
          <p:cNvPr id="5497" name="Shape 5497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rates should ideally fall in the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~20–70%</a:t>
            </a:r>
            <a:r>
              <a:t> range</a:t>
            </a:r>
          </a:p>
        </p:txBody>
      </p:sp>
      <p:sp>
        <p:nvSpPr>
          <p:cNvPr id="5498" name="Shape 5498"/>
          <p:cNvSpPr/>
          <p:nvPr/>
        </p:nvSpPr>
        <p:spPr>
          <a:xfrm>
            <a:off x="1003300" y="38481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probability densities</a:t>
            </a:r>
          </a:p>
        </p:txBody>
      </p:sp>
      <p:sp>
        <p:nvSpPr>
          <p:cNvPr id="5499" name="Shape 5499"/>
          <p:cNvSpPr/>
          <p:nvPr/>
        </p:nvSpPr>
        <p:spPr>
          <a:xfrm>
            <a:off x="1384300" y="42291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Continuous parameters (</a:t>
            </a:r>
            <a:r>
              <a:rPr i="1"/>
              <a:t>e.g</a:t>
            </a:r>
            <a:r>
              <a:t>., substitution rates)</a:t>
            </a:r>
          </a:p>
        </p:txBody>
      </p:sp>
      <p:sp>
        <p:nvSpPr>
          <p:cNvPr id="5500" name="Shape 5500"/>
          <p:cNvSpPr/>
          <p:nvPr/>
        </p:nvSpPr>
        <p:spPr>
          <a:xfrm>
            <a:off x="1384300" y="46101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beware of porcupine roadkill!</a:t>
            </a:r>
          </a:p>
        </p:txBody>
      </p:sp>
      <p:pic>
        <p:nvPicPr>
          <p:cNvPr id="5501" name="pasted-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6063114" y="3287474"/>
            <a:ext cx="35560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5502" name="Shape 5502"/>
          <p:cNvSpPr/>
          <p:nvPr/>
        </p:nvSpPr>
        <p:spPr>
          <a:xfrm>
            <a:off x="8038439" y="3035229"/>
            <a:ext cx="1257971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qualitative</a:t>
            </a:r>
            <a:br/>
            <a:r>
              <a:t>diagnostics</a:t>
            </a:r>
          </a:p>
        </p:txBody>
      </p:sp>
      <p:sp>
        <p:nvSpPr>
          <p:cNvPr id="5503" name="Shape 5503"/>
          <p:cNvSpPr/>
          <p:nvPr/>
        </p:nvSpPr>
        <p:spPr>
          <a:xfrm>
            <a:off x="1003300" y="56261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Autocorrelation time (ACT) of parameter samples</a:t>
            </a:r>
          </a:p>
        </p:txBody>
      </p:sp>
      <p:sp>
        <p:nvSpPr>
          <p:cNvPr id="5504" name="Shape 5504"/>
          <p:cNvSpPr/>
          <p:nvPr/>
        </p:nvSpPr>
        <p:spPr>
          <a:xfrm>
            <a:off x="1003300" y="60071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Effective sample size (ACT) of parameter samples</a:t>
            </a:r>
          </a:p>
        </p:txBody>
      </p:sp>
      <p:pic>
        <p:nvPicPr>
          <p:cNvPr id="5505" name="pasted-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7333114" y="5827474"/>
            <a:ext cx="10160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5506" name="Shape 5506"/>
          <p:cNvSpPr/>
          <p:nvPr/>
        </p:nvSpPr>
        <p:spPr>
          <a:xfrm>
            <a:off x="8038439" y="5549829"/>
            <a:ext cx="1283532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quantitative</a:t>
            </a:r>
            <a:br/>
            <a:r>
              <a:t>diagnostics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Shape 5508"/>
          <p:cNvSpPr/>
          <p:nvPr/>
        </p:nvSpPr>
        <p:spPr>
          <a:xfrm>
            <a:off x="1384300" y="26035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t>The lag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t> autocorrelation     is the correlation every draw and its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31999"/>
              <a:t>th</a:t>
            </a:r>
            <a:r>
              <a:t> lag:</a:t>
            </a:r>
          </a:p>
        </p:txBody>
      </p:sp>
      <p:pic>
        <p:nvPicPr>
          <p:cNvPr id="550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6989" y="3069003"/>
            <a:ext cx="4006022" cy="8250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55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0775" y="2703710"/>
            <a:ext cx="231176" cy="1806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15000"/>
              </a:srgbClr>
            </a:outerShdw>
          </a:effectLst>
        </p:spPr>
      </p:pic>
      <p:sp>
        <p:nvSpPr>
          <p:cNvPr id="5511" name="Shape 5511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512" name="Shape 551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513" name="Shape 5513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Autocorrelation time (ACT) of parameter samples</a:t>
            </a:r>
          </a:p>
        </p:txBody>
      </p:sp>
      <p:sp>
        <p:nvSpPr>
          <p:cNvPr id="5514" name="Shape 5514"/>
          <p:cNvSpPr/>
          <p:nvPr/>
        </p:nvSpPr>
        <p:spPr>
          <a:xfrm>
            <a:off x="1384300" y="1955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The lag (number of cycles) it takes for autocorrelation in parameter values </a:t>
            </a:r>
            <a:br/>
            <a:r>
              <a:t>     to break down.</a:t>
            </a:r>
          </a:p>
        </p:txBody>
      </p:sp>
      <p:sp>
        <p:nvSpPr>
          <p:cNvPr id="5515" name="Shape 5515"/>
          <p:cNvSpPr/>
          <p:nvPr/>
        </p:nvSpPr>
        <p:spPr>
          <a:xfrm>
            <a:off x="1384300" y="4127500"/>
            <a:ext cx="8594623" cy="64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3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would expect the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31999"/>
              <a:t>th</a:t>
            </a:r>
            <a:r>
              <a:t> lag autocorrelation to be smaller as </a:t>
            </a:r>
            <a:r>
              <a:rPr i="1" sz="19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t> increases </a:t>
            </a:r>
            <a:br/>
            <a:r>
              <a:t>     (our 1</a:t>
            </a:r>
            <a:r>
              <a:rPr baseline="31999"/>
              <a:t>st</a:t>
            </a:r>
            <a:r>
              <a:t> and 100</a:t>
            </a:r>
            <a:r>
              <a:rPr baseline="31999"/>
              <a:t>th</a:t>
            </a:r>
            <a:r>
              <a:t> draws should be less correlated than our 1</a:t>
            </a:r>
            <a:r>
              <a:rPr baseline="31999"/>
              <a:t>st</a:t>
            </a:r>
            <a:r>
              <a:t> and 2</a:t>
            </a:r>
            <a:r>
              <a:rPr baseline="31999"/>
              <a:t>nd</a:t>
            </a:r>
            <a:r>
              <a:t> draws).</a:t>
            </a:r>
          </a:p>
        </p:txBody>
      </p:sp>
      <p:sp>
        <p:nvSpPr>
          <p:cNvPr id="5516" name="Shape 5516"/>
          <p:cNvSpPr/>
          <p:nvPr/>
        </p:nvSpPr>
        <p:spPr>
          <a:xfrm>
            <a:off x="1384300" y="4800600"/>
            <a:ext cx="8594623" cy="64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3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autocorrelation is still relatively high for higher values of </a:t>
            </a:r>
            <a:r>
              <a:rPr i="1" sz="19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t>, this indicates high </a:t>
            </a:r>
            <a:br/>
            <a:r>
              <a:t>    degree of correlation between our draws and slow mixing.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09" grpId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8" name="convergence_print (dragged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1" y="463707"/>
            <a:ext cx="10148974" cy="7632701"/>
          </a:xfrm>
          <a:prstGeom prst="rect">
            <a:avLst/>
          </a:prstGeom>
          <a:ln w="12700">
            <a:miter lim="400000"/>
          </a:ln>
        </p:spPr>
      </p:pic>
      <p:sp>
        <p:nvSpPr>
          <p:cNvPr id="5519" name="Shape 5519"/>
          <p:cNvSpPr/>
          <p:nvPr/>
        </p:nvSpPr>
        <p:spPr>
          <a:xfrm>
            <a:off x="1701800" y="1943100"/>
            <a:ext cx="7302500" cy="787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20" name="Shape 5520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efficient mixing</a:t>
            </a:r>
          </a:p>
        </p:txBody>
      </p:sp>
      <p:sp>
        <p:nvSpPr>
          <p:cNvPr id="5521" name="Shape 5521"/>
          <p:cNvSpPr/>
          <p:nvPr/>
        </p:nvSpPr>
        <p:spPr>
          <a:xfrm>
            <a:off x="6311900" y="1651000"/>
            <a:ext cx="2260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slow mixing</a:t>
            </a:r>
          </a:p>
        </p:txBody>
      </p:sp>
      <p:sp>
        <p:nvSpPr>
          <p:cNvPr id="5522" name="Shape 5522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Autocorrelation time (ACT) of parameter samples</a:t>
            </a:r>
          </a:p>
        </p:txBody>
      </p:sp>
      <p:sp>
        <p:nvSpPr>
          <p:cNvPr id="5523" name="Shape 5523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Shape 5525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526" name="Shape 552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Mixing diagnostics</a:t>
            </a:r>
          </a:p>
        </p:txBody>
      </p:sp>
      <p:sp>
        <p:nvSpPr>
          <p:cNvPr id="5527" name="Shape 5527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Effective Sample Size (ESS) diagnostic</a:t>
            </a:r>
          </a:p>
        </p:txBody>
      </p:sp>
      <p:sp>
        <p:nvSpPr>
          <p:cNvPr id="5528" name="Shape 5528"/>
          <p:cNvSpPr/>
          <p:nvPr/>
        </p:nvSpPr>
        <p:spPr>
          <a:xfrm>
            <a:off x="1384300" y="1960190"/>
            <a:ext cx="78486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or discrete parameters</a:t>
            </a:r>
          </a:p>
        </p:txBody>
      </p:sp>
      <p:sp>
        <p:nvSpPr>
          <p:cNvPr id="5529" name="Shape 5529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number of samples/autocorrelation time (ACT)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1" name="ESS_screenshot.pdf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100" y="2044700"/>
            <a:ext cx="7696200" cy="53873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0" dir="2700000">
              <a:srgbClr val="000000">
                <a:alpha val="40000"/>
              </a:srgbClr>
            </a:outerShdw>
          </a:effectLst>
        </p:spPr>
      </p:pic>
      <p:sp>
        <p:nvSpPr>
          <p:cNvPr id="5532" name="Shape 5532"/>
          <p:cNvSpPr/>
          <p:nvPr/>
        </p:nvSpPr>
        <p:spPr>
          <a:xfrm>
            <a:off x="1536700" y="5676900"/>
            <a:ext cx="1968500" cy="14097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33" name="Shape 5533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poor mixing</a:t>
            </a:r>
          </a:p>
        </p:txBody>
      </p:sp>
      <p:sp>
        <p:nvSpPr>
          <p:cNvPr id="5534" name="Shape 5534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ESS values for relative-rate multipliers from two RevBayes runs</a:t>
            </a:r>
          </a:p>
        </p:txBody>
      </p:sp>
      <p:sp>
        <p:nvSpPr>
          <p:cNvPr id="5535" name="Shape 5535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3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pic>
        <p:nvPicPr>
          <p:cNvPr id="651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Shape 652"/>
          <p:cNvSpPr/>
          <p:nvPr/>
        </p:nvSpPr>
        <p:spPr>
          <a:xfrm>
            <a:off x="51054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53" name="Shape 653"/>
          <p:cNvSpPr/>
          <p:nvPr/>
        </p:nvSpPr>
        <p:spPr>
          <a:xfrm>
            <a:off x="5702300" y="6718300"/>
            <a:ext cx="127000" cy="127000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54" name="Shape 654"/>
          <p:cNvSpPr/>
          <p:nvPr/>
        </p:nvSpPr>
        <p:spPr>
          <a:xfrm>
            <a:off x="1003300" y="4610100"/>
            <a:ext cx="2768600" cy="546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342900">
              <a:lnSpc>
                <a:spcPts val="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Pr[Accept] = </a:t>
            </a:r>
            <a:r>
              <a:rPr sz="1800" u="sng">
                <a:latin typeface="Times New Roman"/>
                <a:ea typeface="Times New Roman"/>
                <a:cs typeface="Times New Roman"/>
                <a:sym typeface="Times New Roman"/>
              </a:rPr>
              <a:t>new height</a:t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342900"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                      old height</a:t>
            </a:r>
            <a:r>
              <a:t> </a:t>
            </a:r>
          </a:p>
        </p:txBody>
      </p:sp>
      <p:pic>
        <p:nvPicPr>
          <p:cNvPr id="655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9662" y="58536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grpSp>
        <p:nvGrpSpPr>
          <p:cNvPr id="659" name="Group 659"/>
          <p:cNvGrpSpPr/>
          <p:nvPr/>
        </p:nvGrpSpPr>
        <p:grpSpPr>
          <a:xfrm>
            <a:off x="1003300" y="3860800"/>
            <a:ext cx="8178800" cy="361826"/>
            <a:chOff x="0" y="0"/>
            <a:chExt cx="8178800" cy="361825"/>
          </a:xfrm>
        </p:grpSpPr>
        <p:sp>
          <p:nvSpPr>
            <p:cNvPr id="656" name="Shape 656"/>
            <p:cNvSpPr/>
            <p:nvPr/>
          </p:nvSpPr>
          <p:spPr>
            <a:xfrm>
              <a:off x="0" y="0"/>
              <a:ext cx="8178800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3. The proposal distribution is symmetrical, so 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Pr[A     B] = Pr[B     A]</a:t>
              </a:r>
              <a:r>
                <a:t> </a:t>
              </a:r>
            </a:p>
          </p:txBody>
        </p:sp>
        <p:sp>
          <p:nvSpPr>
            <p:cNvPr id="657" name="Shape 657"/>
            <p:cNvSpPr/>
            <p:nvPr/>
          </p:nvSpPr>
          <p:spPr>
            <a:xfrm flipH="1">
              <a:off x="5242867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58" name="Shape 658"/>
            <p:cNvSpPr/>
            <p:nvPr/>
          </p:nvSpPr>
          <p:spPr>
            <a:xfrm flipH="1">
              <a:off x="6438900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660" name="Shape 660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661" name="Shape 66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62" name="Shape 66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663" name="Shape 663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664" name="Shape 664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Shape 5537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538" name="Shape 553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Sample-size diagnostics</a:t>
            </a:r>
          </a:p>
        </p:txBody>
      </p:sp>
      <p:sp>
        <p:nvSpPr>
          <p:cNvPr id="5539" name="Shape 5539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probability densities</a:t>
            </a:r>
          </a:p>
        </p:txBody>
      </p:sp>
      <p:sp>
        <p:nvSpPr>
          <p:cNvPr id="5540" name="Shape 5540"/>
          <p:cNvSpPr/>
          <p:nvPr/>
        </p:nvSpPr>
        <p:spPr>
          <a:xfrm>
            <a:off x="1384300" y="1960190"/>
            <a:ext cx="78486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parameters</a:t>
            </a:r>
          </a:p>
        </p:txBody>
      </p:sp>
      <p:sp>
        <p:nvSpPr>
          <p:cNvPr id="5541" name="Shape 5541"/>
          <p:cNvSpPr/>
          <p:nvPr/>
        </p:nvSpPr>
        <p:spPr>
          <a:xfrm>
            <a:off x="1384300" y="233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brother of porcupine roadkill</a:t>
            </a:r>
          </a:p>
        </p:txBody>
      </p:sp>
      <p:sp>
        <p:nvSpPr>
          <p:cNvPr id="5542" name="Shape 5542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ensure SAE compliance!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4" name="porc_rk_1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159000"/>
            <a:ext cx="3378200" cy="273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545" name="Shape 5545"/>
          <p:cNvSpPr/>
          <p:nvPr/>
        </p:nvSpPr>
        <p:spPr>
          <a:xfrm>
            <a:off x="2019300" y="4826000"/>
            <a:ext cx="15621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1M cycles</a:t>
            </a:r>
          </a:p>
        </p:txBody>
      </p:sp>
      <p:grpSp>
        <p:nvGrpSpPr>
          <p:cNvPr id="5550" name="Group 5550"/>
          <p:cNvGrpSpPr/>
          <p:nvPr/>
        </p:nvGrpSpPr>
        <p:grpSpPr>
          <a:xfrm>
            <a:off x="5549900" y="1651000"/>
            <a:ext cx="3378200" cy="3535822"/>
            <a:chOff x="0" y="127000"/>
            <a:chExt cx="3378200" cy="3535821"/>
          </a:xfrm>
        </p:grpSpPr>
        <p:sp>
          <p:nvSpPr>
            <p:cNvPr id="5546" name="Shape 5546"/>
            <p:cNvSpPr/>
            <p:nvPr/>
          </p:nvSpPr>
          <p:spPr>
            <a:xfrm>
              <a:off x="977900" y="127000"/>
              <a:ext cx="1681646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better sampling</a:t>
              </a:r>
            </a:p>
          </p:txBody>
        </p:sp>
        <p:grpSp>
          <p:nvGrpSpPr>
            <p:cNvPr id="5549" name="Group 5549"/>
            <p:cNvGrpSpPr/>
            <p:nvPr/>
          </p:nvGrpSpPr>
          <p:grpSpPr>
            <a:xfrm>
              <a:off x="0" y="635000"/>
              <a:ext cx="3378200" cy="3027822"/>
              <a:chOff x="0" y="0"/>
              <a:chExt cx="3378200" cy="3027821"/>
            </a:xfrm>
          </p:grpSpPr>
          <p:pic>
            <p:nvPicPr>
              <p:cNvPr id="5547" name="porc_rk_5M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378200" cy="27301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48" name="Shape 5548"/>
              <p:cNvSpPr/>
              <p:nvPr/>
            </p:nvSpPr>
            <p:spPr>
              <a:xfrm>
                <a:off x="1168400" y="2667000"/>
                <a:ext cx="1562100" cy="360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ts val="2200"/>
                  </a:lnSpc>
                  <a:spcBef>
                    <a:spcPts val="400"/>
                  </a:spcBef>
                  <a:tabLst>
                    <a:tab pos="914400" algn="l"/>
                    <a:tab pos="1828800" algn="l"/>
                    <a:tab pos="2387600" algn="l"/>
                  </a:tabLst>
                  <a:defRPr sz="18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5M cycles</a:t>
                </a:r>
              </a:p>
            </p:txBody>
          </p:sp>
        </p:grpSp>
      </p:grpSp>
      <p:pic>
        <p:nvPicPr>
          <p:cNvPr id="5551" name="pasted-image.t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5226" y="2171699"/>
            <a:ext cx="3076100" cy="248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52" name="Shape 5552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poor sampling</a:t>
            </a:r>
          </a:p>
        </p:txBody>
      </p:sp>
      <p:sp>
        <p:nvSpPr>
          <p:cNvPr id="5553" name="Shape 5553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Parameter estimates for mean-rate multipliers from BEAST runs</a:t>
            </a:r>
          </a:p>
        </p:txBody>
      </p:sp>
      <p:sp>
        <p:nvSpPr>
          <p:cNvPr id="5554" name="Shape 5554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555" name="Shape 5555"/>
          <p:cNvSpPr/>
          <p:nvPr/>
        </p:nvSpPr>
        <p:spPr>
          <a:xfrm>
            <a:off x="1384300" y="538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inadequate chain length/poor mixing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7" name="porc_rk_1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159000"/>
            <a:ext cx="3378200" cy="273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558" name="Shape 5558"/>
          <p:cNvSpPr/>
          <p:nvPr/>
        </p:nvSpPr>
        <p:spPr>
          <a:xfrm>
            <a:off x="2019300" y="4826000"/>
            <a:ext cx="15621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1M cycles</a:t>
            </a:r>
          </a:p>
        </p:txBody>
      </p:sp>
      <p:sp>
        <p:nvSpPr>
          <p:cNvPr id="5559" name="Shape 5559"/>
          <p:cNvSpPr/>
          <p:nvPr/>
        </p:nvSpPr>
        <p:spPr>
          <a:xfrm>
            <a:off x="6527800" y="1651000"/>
            <a:ext cx="168164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sampling</a:t>
            </a:r>
          </a:p>
        </p:txBody>
      </p:sp>
      <p:sp>
        <p:nvSpPr>
          <p:cNvPr id="5560" name="Shape 5560"/>
          <p:cNvSpPr/>
          <p:nvPr/>
        </p:nvSpPr>
        <p:spPr>
          <a:xfrm>
            <a:off x="6718300" y="4826000"/>
            <a:ext cx="15621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10M cycles</a:t>
            </a:r>
          </a:p>
        </p:txBody>
      </p:sp>
      <p:pic>
        <p:nvPicPr>
          <p:cNvPr id="5561" name="pasted-image.t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26" y="2171699"/>
            <a:ext cx="3076100" cy="248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62" name="Shape 5562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poor sampling</a:t>
            </a:r>
          </a:p>
        </p:txBody>
      </p:sp>
      <p:sp>
        <p:nvSpPr>
          <p:cNvPr id="5563" name="Shape 5563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Parameter estimates for mean-rate multipliers from BEAST runs</a:t>
            </a:r>
          </a:p>
        </p:txBody>
      </p:sp>
      <p:sp>
        <p:nvSpPr>
          <p:cNvPr id="5564" name="Shape 5564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pic>
        <p:nvPicPr>
          <p:cNvPr id="5565" name="porc_rk_10M.pd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1800" y="2158808"/>
            <a:ext cx="3429000" cy="2730501"/>
          </a:xfrm>
          <a:prstGeom prst="rect">
            <a:avLst/>
          </a:prstGeom>
          <a:ln w="12700">
            <a:miter lim="400000"/>
          </a:ln>
        </p:spPr>
      </p:pic>
      <p:sp>
        <p:nvSpPr>
          <p:cNvPr id="5566" name="Shape 5566"/>
          <p:cNvSpPr/>
          <p:nvPr/>
        </p:nvSpPr>
        <p:spPr>
          <a:xfrm>
            <a:off x="1384300" y="538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inadequate chain length/poor mixing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8" name="porc_rk_1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159000"/>
            <a:ext cx="3378200" cy="273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569" name="Shape 5569"/>
          <p:cNvSpPr/>
          <p:nvPr/>
        </p:nvSpPr>
        <p:spPr>
          <a:xfrm>
            <a:off x="2019300" y="4826000"/>
            <a:ext cx="15621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1M cycles</a:t>
            </a:r>
          </a:p>
        </p:txBody>
      </p:sp>
      <p:sp>
        <p:nvSpPr>
          <p:cNvPr id="5570" name="Shape 5570"/>
          <p:cNvSpPr/>
          <p:nvPr/>
        </p:nvSpPr>
        <p:spPr>
          <a:xfrm>
            <a:off x="6527800" y="1651000"/>
            <a:ext cx="168164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sampling</a:t>
            </a:r>
          </a:p>
        </p:txBody>
      </p:sp>
      <p:sp>
        <p:nvSpPr>
          <p:cNvPr id="5571" name="Shape 5571"/>
          <p:cNvSpPr/>
          <p:nvPr/>
        </p:nvSpPr>
        <p:spPr>
          <a:xfrm>
            <a:off x="6718300" y="4826000"/>
            <a:ext cx="15621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40M cycles</a:t>
            </a:r>
          </a:p>
        </p:txBody>
      </p:sp>
      <p:pic>
        <p:nvPicPr>
          <p:cNvPr id="5572" name="pasted-image.t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26" y="2171699"/>
            <a:ext cx="3076100" cy="248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3" name="Shape 5573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poor sampling</a:t>
            </a:r>
          </a:p>
        </p:txBody>
      </p:sp>
      <p:sp>
        <p:nvSpPr>
          <p:cNvPr id="5574" name="Shape 5574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Parameter estimates for mean-rate multipliers from BEAST runs</a:t>
            </a:r>
          </a:p>
        </p:txBody>
      </p:sp>
      <p:sp>
        <p:nvSpPr>
          <p:cNvPr id="5575" name="Shape 5575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pic>
        <p:nvPicPr>
          <p:cNvPr id="5576" name="non-porcupine_mppd.pd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9900" y="2159000"/>
            <a:ext cx="3378200" cy="2705100"/>
          </a:xfrm>
          <a:prstGeom prst="rect">
            <a:avLst/>
          </a:prstGeom>
          <a:ln w="12700">
            <a:miter lim="400000"/>
          </a:ln>
        </p:spPr>
      </p:pic>
      <p:sp>
        <p:nvSpPr>
          <p:cNvPr id="5577" name="Shape 5577"/>
          <p:cNvSpPr/>
          <p:nvPr/>
        </p:nvSpPr>
        <p:spPr>
          <a:xfrm>
            <a:off x="1384300" y="538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inadequate chain length/poor mixing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9" name="porc_rk_1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159000"/>
            <a:ext cx="3378200" cy="273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580" name="Shape 5580"/>
          <p:cNvSpPr/>
          <p:nvPr/>
        </p:nvSpPr>
        <p:spPr>
          <a:xfrm>
            <a:off x="2019300" y="4826000"/>
            <a:ext cx="15621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1M cycles</a:t>
            </a:r>
          </a:p>
        </p:txBody>
      </p:sp>
      <p:sp>
        <p:nvSpPr>
          <p:cNvPr id="5581" name="Shape 5581"/>
          <p:cNvSpPr/>
          <p:nvPr/>
        </p:nvSpPr>
        <p:spPr>
          <a:xfrm>
            <a:off x="6527800" y="1651000"/>
            <a:ext cx="168164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sampling</a:t>
            </a:r>
          </a:p>
        </p:txBody>
      </p:sp>
      <p:sp>
        <p:nvSpPr>
          <p:cNvPr id="5582" name="Shape 5582"/>
          <p:cNvSpPr/>
          <p:nvPr/>
        </p:nvSpPr>
        <p:spPr>
          <a:xfrm>
            <a:off x="6718300" y="4826000"/>
            <a:ext cx="15621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40M cycles</a:t>
            </a:r>
          </a:p>
        </p:txBody>
      </p:sp>
      <p:pic>
        <p:nvPicPr>
          <p:cNvPr id="5583" name="pasted-image.t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26" y="2171699"/>
            <a:ext cx="3076100" cy="248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84" name="Shape 5584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poor sampling</a:t>
            </a:r>
          </a:p>
        </p:txBody>
      </p:sp>
      <p:sp>
        <p:nvSpPr>
          <p:cNvPr id="5585" name="Shape 5585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Parameter estimates for mean-rate multipliers from BEAST runs</a:t>
            </a:r>
          </a:p>
        </p:txBody>
      </p:sp>
      <p:sp>
        <p:nvSpPr>
          <p:cNvPr id="5586" name="Shape 5586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Based on Single Chains</a:t>
            </a:r>
          </a:p>
        </p:txBody>
      </p:sp>
      <p:sp>
        <p:nvSpPr>
          <p:cNvPr id="5587" name="Shape 5587"/>
          <p:cNvSpPr/>
          <p:nvPr/>
        </p:nvSpPr>
        <p:spPr>
          <a:xfrm>
            <a:off x="1384300" y="538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inadequate chain length/poor mixing</a:t>
            </a:r>
          </a:p>
        </p:txBody>
      </p:sp>
      <p:pic>
        <p:nvPicPr>
          <p:cNvPr id="5588" name="non-porcupine_mppd.pd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9900" y="2159000"/>
            <a:ext cx="3378200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9" name="egg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19800" y="2362200"/>
            <a:ext cx="1828800" cy="2527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90" name="Shape 5590"/>
          <p:cNvSpPr/>
          <p:nvPr/>
        </p:nvSpPr>
        <p:spPr>
          <a:xfrm>
            <a:off x="1384300" y="576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all continuous parameters should be SAE</a:t>
            </a:r>
          </a:p>
        </p:txBody>
      </p:sp>
      <p:sp>
        <p:nvSpPr>
          <p:cNvPr id="5591" name="Shape 5591"/>
          <p:cNvSpPr/>
          <p:nvPr/>
        </p:nvSpPr>
        <p:spPr>
          <a:xfrm>
            <a:off x="1384300" y="614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KDE SAE does not count (use histogram render)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3" name="Shape 5593"/>
          <p:cNvSpPr/>
          <p:nvPr/>
        </p:nvSpPr>
        <p:spPr>
          <a:xfrm>
            <a:off x="2679700" y="4902200"/>
            <a:ext cx="21717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94" name="Shape 5594"/>
          <p:cNvSpPr/>
          <p:nvPr/>
        </p:nvSpPr>
        <p:spPr>
          <a:xfrm>
            <a:off x="1498600" y="4953000"/>
            <a:ext cx="1955800" cy="3585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alpha</a:t>
            </a:r>
          </a:p>
        </p:txBody>
      </p:sp>
      <p:sp>
        <p:nvSpPr>
          <p:cNvPr id="5595" name="Shape 5595"/>
          <p:cNvSpPr/>
          <p:nvPr/>
        </p:nvSpPr>
        <p:spPr>
          <a:xfrm>
            <a:off x="6096000" y="4953000"/>
            <a:ext cx="2463800" cy="3585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596" name="Shape 5596"/>
          <p:cNvSpPr/>
          <p:nvPr/>
        </p:nvSpPr>
        <p:spPr>
          <a:xfrm>
            <a:off x="1003300" y="11430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MCMC pathologies</a:t>
            </a:r>
          </a:p>
        </p:txBody>
      </p:sp>
      <p:sp>
        <p:nvSpPr>
          <p:cNvPr id="5597" name="Shape 5597"/>
          <p:cNvSpPr/>
          <p:nvPr/>
        </p:nvSpPr>
        <p:spPr>
          <a:xfrm>
            <a:off x="1384300" y="1524000"/>
            <a:ext cx="78486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Parameter interaction between 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I+G</a:t>
            </a:r>
            <a:r>
              <a:t> mixture for among-site rate variation</a:t>
            </a:r>
          </a:p>
        </p:txBody>
      </p:sp>
      <p:pic>
        <p:nvPicPr>
          <p:cNvPr id="5598" name="G+I_MPP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108200"/>
            <a:ext cx="3390900" cy="300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9" name="G+I_MPP_I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1000" y="2108200"/>
            <a:ext cx="3378200" cy="3009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03" name="Group 5603"/>
          <p:cNvGrpSpPr/>
          <p:nvPr/>
        </p:nvGrpSpPr>
        <p:grpSpPr>
          <a:xfrm>
            <a:off x="2882900" y="2628900"/>
            <a:ext cx="8445500" cy="1625600"/>
            <a:chOff x="0" y="0"/>
            <a:chExt cx="8445500" cy="1625600"/>
          </a:xfrm>
        </p:grpSpPr>
        <p:sp>
          <p:nvSpPr>
            <p:cNvPr id="5600" name="Shape 5600"/>
            <p:cNvSpPr/>
            <p:nvPr/>
          </p:nvSpPr>
          <p:spPr>
            <a:xfrm>
              <a:off x="749300" y="0"/>
              <a:ext cx="7696200" cy="358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t>a relatively large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t> a large value of alpha </a:t>
              </a:r>
            </a:p>
          </p:txBody>
        </p:sp>
        <p:sp>
          <p:nvSpPr>
            <p:cNvPr id="5601" name="Shape 5601"/>
            <p:cNvSpPr/>
            <p:nvPr/>
          </p:nvSpPr>
          <p:spPr>
            <a:xfrm>
              <a:off x="368300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02" name="Shape 5602"/>
            <p:cNvSpPr/>
            <p:nvPr/>
          </p:nvSpPr>
          <p:spPr>
            <a:xfrm flipH="1">
              <a:off x="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607" name="Group 5607"/>
          <p:cNvGrpSpPr/>
          <p:nvPr/>
        </p:nvGrpSpPr>
        <p:grpSpPr>
          <a:xfrm>
            <a:off x="1485900" y="3009900"/>
            <a:ext cx="8445500" cy="1625600"/>
            <a:chOff x="0" y="0"/>
            <a:chExt cx="8445500" cy="1625600"/>
          </a:xfrm>
        </p:grpSpPr>
        <p:sp>
          <p:nvSpPr>
            <p:cNvPr id="5604" name="Shape 5604"/>
            <p:cNvSpPr/>
            <p:nvPr/>
          </p:nvSpPr>
          <p:spPr>
            <a:xfrm>
              <a:off x="749300" y="0"/>
              <a:ext cx="7696200" cy="358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t>a relatively small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t> a small value of alpha </a:t>
              </a:r>
            </a:p>
          </p:txBody>
        </p:sp>
        <p:sp>
          <p:nvSpPr>
            <p:cNvPr id="5605" name="Shape 5605"/>
            <p:cNvSpPr/>
            <p:nvPr/>
          </p:nvSpPr>
          <p:spPr>
            <a:xfrm>
              <a:off x="368300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06" name="Shape 5606"/>
            <p:cNvSpPr/>
            <p:nvPr/>
          </p:nvSpPr>
          <p:spPr>
            <a:xfrm flipH="1">
              <a:off x="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608" name="Shape 5608"/>
          <p:cNvSpPr/>
          <p:nvPr/>
        </p:nvSpPr>
        <p:spPr>
          <a:xfrm>
            <a:off x="2283078" y="126999"/>
            <a:ext cx="5593843" cy="1016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Assessing MCMC Performance:</a:t>
            </a:r>
          </a:p>
          <a:p>
            <a:pPr algn="ctr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Diagnostics Based on Single Runs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03" grpId="1"/>
      <p:bldP build="whole" bldLvl="1" animBg="1" rev="0" advAuto="0" spid="5607" grpId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Shape 5610"/>
          <p:cNvSpPr/>
          <p:nvPr/>
        </p:nvSpPr>
        <p:spPr>
          <a:xfrm>
            <a:off x="2679700" y="4902200"/>
            <a:ext cx="21717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11" name="Shape 5611"/>
          <p:cNvSpPr/>
          <p:nvPr/>
        </p:nvSpPr>
        <p:spPr>
          <a:xfrm>
            <a:off x="1498600" y="4953000"/>
            <a:ext cx="1955800" cy="3585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alpha</a:t>
            </a:r>
          </a:p>
        </p:txBody>
      </p:sp>
      <p:sp>
        <p:nvSpPr>
          <p:cNvPr id="5612" name="Shape 5612"/>
          <p:cNvSpPr/>
          <p:nvPr/>
        </p:nvSpPr>
        <p:spPr>
          <a:xfrm>
            <a:off x="6096000" y="4953000"/>
            <a:ext cx="2463800" cy="3585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613" name="Shape 5613"/>
          <p:cNvSpPr/>
          <p:nvPr/>
        </p:nvSpPr>
        <p:spPr>
          <a:xfrm>
            <a:off x="1003300" y="11430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MCMC pathologies</a:t>
            </a:r>
          </a:p>
        </p:txBody>
      </p:sp>
      <p:sp>
        <p:nvSpPr>
          <p:cNvPr id="5614" name="Shape 5614"/>
          <p:cNvSpPr/>
          <p:nvPr/>
        </p:nvSpPr>
        <p:spPr>
          <a:xfrm>
            <a:off x="1384300" y="1524000"/>
            <a:ext cx="78486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Parameter interaction between 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I+G</a:t>
            </a:r>
            <a:r>
              <a:t> mixture for among-site rate variation</a:t>
            </a:r>
          </a:p>
        </p:txBody>
      </p:sp>
      <p:pic>
        <p:nvPicPr>
          <p:cNvPr id="5615" name="G+I_MPP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108200"/>
            <a:ext cx="3390900" cy="300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6" name="G+I_MPP_I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1000" y="2108200"/>
            <a:ext cx="3378200" cy="3009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20" name="Group 5620"/>
          <p:cNvGrpSpPr/>
          <p:nvPr/>
        </p:nvGrpSpPr>
        <p:grpSpPr>
          <a:xfrm>
            <a:off x="2882900" y="2628900"/>
            <a:ext cx="8445500" cy="1625600"/>
            <a:chOff x="0" y="0"/>
            <a:chExt cx="8445500" cy="1625600"/>
          </a:xfrm>
        </p:grpSpPr>
        <p:sp>
          <p:nvSpPr>
            <p:cNvPr id="5617" name="Shape 5617"/>
            <p:cNvSpPr/>
            <p:nvPr/>
          </p:nvSpPr>
          <p:spPr>
            <a:xfrm>
              <a:off x="749300" y="0"/>
              <a:ext cx="7696200" cy="358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t>a relatively large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t> a large value of alpha </a:t>
              </a:r>
            </a:p>
          </p:txBody>
        </p:sp>
        <p:sp>
          <p:nvSpPr>
            <p:cNvPr id="5618" name="Shape 5618"/>
            <p:cNvSpPr/>
            <p:nvPr/>
          </p:nvSpPr>
          <p:spPr>
            <a:xfrm>
              <a:off x="368300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19" name="Shape 5619"/>
            <p:cNvSpPr/>
            <p:nvPr/>
          </p:nvSpPr>
          <p:spPr>
            <a:xfrm flipH="1">
              <a:off x="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624" name="Group 5624"/>
          <p:cNvGrpSpPr/>
          <p:nvPr/>
        </p:nvGrpSpPr>
        <p:grpSpPr>
          <a:xfrm>
            <a:off x="1485900" y="3009900"/>
            <a:ext cx="8445500" cy="1625600"/>
            <a:chOff x="0" y="0"/>
            <a:chExt cx="8445500" cy="1625600"/>
          </a:xfrm>
        </p:grpSpPr>
        <p:sp>
          <p:nvSpPr>
            <p:cNvPr id="5621" name="Shape 5621"/>
            <p:cNvSpPr/>
            <p:nvPr/>
          </p:nvSpPr>
          <p:spPr>
            <a:xfrm>
              <a:off x="749300" y="0"/>
              <a:ext cx="7696200" cy="358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t>a relatively small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t> a small value of alpha </a:t>
              </a:r>
            </a:p>
          </p:txBody>
        </p:sp>
        <p:sp>
          <p:nvSpPr>
            <p:cNvPr id="5622" name="Shape 5622"/>
            <p:cNvSpPr/>
            <p:nvPr/>
          </p:nvSpPr>
          <p:spPr>
            <a:xfrm>
              <a:off x="368300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23" name="Shape 5623"/>
            <p:cNvSpPr/>
            <p:nvPr/>
          </p:nvSpPr>
          <p:spPr>
            <a:xfrm flipH="1">
              <a:off x="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pic>
        <p:nvPicPr>
          <p:cNvPr id="5625" name="camel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0200" y="2120900"/>
            <a:ext cx="3378200" cy="2755900"/>
          </a:xfrm>
          <a:prstGeom prst="rect">
            <a:avLst/>
          </a:prstGeom>
          <a:ln w="12700">
            <a:miter lim="400000"/>
          </a:ln>
        </p:spPr>
      </p:pic>
      <p:sp>
        <p:nvSpPr>
          <p:cNvPr id="5626" name="Shape 5626"/>
          <p:cNvSpPr/>
          <p:nvPr/>
        </p:nvSpPr>
        <p:spPr>
          <a:xfrm>
            <a:off x="2283078" y="126999"/>
            <a:ext cx="5593843" cy="1016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Assessing MCMC Performance:</a:t>
            </a:r>
          </a:p>
          <a:p>
            <a:pPr algn="ctr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Diagnostics Based on Single Runs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Shape 5628"/>
          <p:cNvSpPr/>
          <p:nvPr/>
        </p:nvSpPr>
        <p:spPr>
          <a:xfrm>
            <a:off x="2679700" y="4902200"/>
            <a:ext cx="21717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29" name="Shape 5629"/>
          <p:cNvSpPr/>
          <p:nvPr/>
        </p:nvSpPr>
        <p:spPr>
          <a:xfrm>
            <a:off x="1638300" y="5461000"/>
            <a:ext cx="8322519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buSzPct val="35000"/>
              <a:buFont typeface="Thonburi"/>
              <a:buBlip>
                <a:blip r:embed="rId2"/>
              </a:buBlip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 multi-modal marginal densities indicate parameter interaction/non-identifiability</a:t>
            </a:r>
          </a:p>
        </p:txBody>
      </p:sp>
      <p:sp>
        <p:nvSpPr>
          <p:cNvPr id="5630" name="Shape 5630"/>
          <p:cNvSpPr/>
          <p:nvPr/>
        </p:nvSpPr>
        <p:spPr>
          <a:xfrm>
            <a:off x="1498600" y="4953000"/>
            <a:ext cx="1955800" cy="3585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alpha</a:t>
            </a:r>
          </a:p>
        </p:txBody>
      </p:sp>
      <p:sp>
        <p:nvSpPr>
          <p:cNvPr id="5631" name="Shape 5631"/>
          <p:cNvSpPr/>
          <p:nvPr/>
        </p:nvSpPr>
        <p:spPr>
          <a:xfrm>
            <a:off x="6096000" y="4953000"/>
            <a:ext cx="2463800" cy="3585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632" name="Shape 5632"/>
          <p:cNvSpPr/>
          <p:nvPr/>
        </p:nvSpPr>
        <p:spPr>
          <a:xfrm>
            <a:off x="1003300" y="11430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MCMC pathologies</a:t>
            </a:r>
          </a:p>
        </p:txBody>
      </p:sp>
      <p:sp>
        <p:nvSpPr>
          <p:cNvPr id="5633" name="Shape 5633"/>
          <p:cNvSpPr/>
          <p:nvPr/>
        </p:nvSpPr>
        <p:spPr>
          <a:xfrm>
            <a:off x="1384300" y="1524000"/>
            <a:ext cx="7848600" cy="393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Parameter interaction between 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I+G</a:t>
            </a:r>
            <a:r>
              <a:t> mixture for among-site rate variation</a:t>
            </a:r>
          </a:p>
        </p:txBody>
      </p:sp>
      <p:pic>
        <p:nvPicPr>
          <p:cNvPr id="5634" name="G+I_MPP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700" y="2108200"/>
            <a:ext cx="3390900" cy="300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5" name="G+I_MPP_I.pd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1000" y="2108200"/>
            <a:ext cx="3378200" cy="3009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9" name="Group 5639"/>
          <p:cNvGrpSpPr/>
          <p:nvPr/>
        </p:nvGrpSpPr>
        <p:grpSpPr>
          <a:xfrm>
            <a:off x="2882900" y="2628900"/>
            <a:ext cx="8445500" cy="1625600"/>
            <a:chOff x="0" y="0"/>
            <a:chExt cx="8445500" cy="1625600"/>
          </a:xfrm>
        </p:grpSpPr>
        <p:sp>
          <p:nvSpPr>
            <p:cNvPr id="5636" name="Shape 5636"/>
            <p:cNvSpPr/>
            <p:nvPr/>
          </p:nvSpPr>
          <p:spPr>
            <a:xfrm>
              <a:off x="749300" y="0"/>
              <a:ext cx="7696200" cy="358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t>a relatively large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t> a large value of alpha </a:t>
              </a:r>
            </a:p>
          </p:txBody>
        </p:sp>
        <p:sp>
          <p:nvSpPr>
            <p:cNvPr id="5637" name="Shape 5637"/>
            <p:cNvSpPr/>
            <p:nvPr/>
          </p:nvSpPr>
          <p:spPr>
            <a:xfrm>
              <a:off x="368300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38" name="Shape 5638"/>
            <p:cNvSpPr/>
            <p:nvPr/>
          </p:nvSpPr>
          <p:spPr>
            <a:xfrm flipH="1">
              <a:off x="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643" name="Group 5643"/>
          <p:cNvGrpSpPr/>
          <p:nvPr/>
        </p:nvGrpSpPr>
        <p:grpSpPr>
          <a:xfrm>
            <a:off x="1485900" y="3009900"/>
            <a:ext cx="8445500" cy="1625600"/>
            <a:chOff x="0" y="0"/>
            <a:chExt cx="8445500" cy="1625600"/>
          </a:xfrm>
        </p:grpSpPr>
        <p:sp>
          <p:nvSpPr>
            <p:cNvPr id="5640" name="Shape 5640"/>
            <p:cNvSpPr/>
            <p:nvPr/>
          </p:nvSpPr>
          <p:spPr>
            <a:xfrm>
              <a:off x="749300" y="0"/>
              <a:ext cx="7696200" cy="358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t>a relatively small </a:t>
              </a:r>
              <a:r>
                <a:rPr i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t> a small value of alpha </a:t>
              </a:r>
            </a:p>
          </p:txBody>
        </p:sp>
        <p:sp>
          <p:nvSpPr>
            <p:cNvPr id="5641" name="Shape 5641"/>
            <p:cNvSpPr/>
            <p:nvPr/>
          </p:nvSpPr>
          <p:spPr>
            <a:xfrm>
              <a:off x="368300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42" name="Shape 5642"/>
            <p:cNvSpPr/>
            <p:nvPr/>
          </p:nvSpPr>
          <p:spPr>
            <a:xfrm flipH="1">
              <a:off x="0" y="355600"/>
              <a:ext cx="1270000" cy="127000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pic>
        <p:nvPicPr>
          <p:cNvPr id="5644" name="camel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10200" y="2120900"/>
            <a:ext cx="33782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5" name="photo.jp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11502" y="2120900"/>
            <a:ext cx="3670301" cy="27559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6" name="Shape 5646"/>
          <p:cNvSpPr/>
          <p:nvPr/>
        </p:nvSpPr>
        <p:spPr>
          <a:xfrm>
            <a:off x="1638300" y="5842000"/>
            <a:ext cx="7848600" cy="3837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buSzPct val="35000"/>
              <a:buFont typeface="Thonburi"/>
              <a:buBlip>
                <a:blip r:embed="rId7"/>
              </a:buBlip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 use 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t>with additional discrete rate categories </a:t>
            </a:r>
          </a:p>
        </p:txBody>
      </p:sp>
      <p:pic>
        <p:nvPicPr>
          <p:cNvPr id="5647" name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73300" y="5952671"/>
            <a:ext cx="152401" cy="1814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</p:pic>
      <p:sp>
        <p:nvSpPr>
          <p:cNvPr id="5648" name="Shape 5648"/>
          <p:cNvSpPr/>
          <p:nvPr/>
        </p:nvSpPr>
        <p:spPr>
          <a:xfrm>
            <a:off x="2283078" y="126999"/>
            <a:ext cx="5593843" cy="1016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Assessing MCMC Performance:</a:t>
            </a:r>
          </a:p>
          <a:p>
            <a:pPr algn="ctr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Diagnostics Based on Single Runs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Shape 5650"/>
          <p:cNvSpPr/>
          <p:nvPr/>
        </p:nvSpPr>
        <p:spPr>
          <a:xfrm>
            <a:off x="1375186" y="1528556"/>
            <a:ext cx="7848601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Can identify parameter interaction by plotting joint distribution</a:t>
            </a:r>
          </a:p>
        </p:txBody>
      </p:sp>
      <p:pic>
        <p:nvPicPr>
          <p:cNvPr id="56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8935" y="2684256"/>
            <a:ext cx="4462130" cy="3863879"/>
          </a:xfrm>
          <a:prstGeom prst="rect">
            <a:avLst/>
          </a:prstGeom>
          <a:ln w="12700">
            <a:miter lim="400000"/>
          </a:ln>
        </p:spPr>
      </p:pic>
      <p:sp>
        <p:nvSpPr>
          <p:cNvPr id="5652" name="Shape 5652"/>
          <p:cNvSpPr/>
          <p:nvPr/>
        </p:nvSpPr>
        <p:spPr>
          <a:xfrm>
            <a:off x="4102100" y="6579517"/>
            <a:ext cx="1955800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alpha</a:t>
            </a:r>
          </a:p>
        </p:txBody>
      </p:sp>
      <p:sp>
        <p:nvSpPr>
          <p:cNvPr id="5653" name="Shape 5653"/>
          <p:cNvSpPr/>
          <p:nvPr/>
        </p:nvSpPr>
        <p:spPr>
          <a:xfrm>
            <a:off x="1348003" y="4333021"/>
            <a:ext cx="2463801" cy="35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654" name="Shape 5654"/>
          <p:cNvSpPr/>
          <p:nvPr/>
        </p:nvSpPr>
        <p:spPr>
          <a:xfrm>
            <a:off x="1003300" y="1143000"/>
            <a:ext cx="78486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2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MCMC pathologies</a:t>
            </a:r>
          </a:p>
        </p:txBody>
      </p:sp>
      <p:sp>
        <p:nvSpPr>
          <p:cNvPr id="5655" name="Shape 5655"/>
          <p:cNvSpPr/>
          <p:nvPr/>
        </p:nvSpPr>
        <p:spPr>
          <a:xfrm>
            <a:off x="2283078" y="126999"/>
            <a:ext cx="5593843" cy="1016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Assessing MCMC Performance:</a:t>
            </a:r>
          </a:p>
          <a:p>
            <a:pPr algn="ctr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Diagnostics Based on Single Runs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Shape 5657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658" name="Shape 5658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5659" name="Shape 5659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5660" name="Shape 5660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5661" name="Shape 5661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662" name="Shape 5662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663" name="Shape 5663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664" name="Shape 5664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665" name="Shape 5665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5666" name="Shape 5666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5667" name="Shape 5667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5668" name="Shape 5668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5669" name="Shape 5669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5670" name="Shape 5670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5671" name="Shape 5671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5672" name="Shape 5672"/>
          <p:cNvSpPr/>
          <p:nvPr/>
        </p:nvSpPr>
        <p:spPr>
          <a:xfrm>
            <a:off x="863600" y="52451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/>
          <p:nvPr/>
        </p:nvSpPr>
        <p:spPr>
          <a:xfrm>
            <a:off x="5105400" y="6477000"/>
            <a:ext cx="1066800" cy="3175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668" name="ROB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9662" y="5853615"/>
            <a:ext cx="777676" cy="96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</p:pic>
      <p:sp>
        <p:nvSpPr>
          <p:cNvPr id="669" name="Shape 669"/>
          <p:cNvSpPr/>
          <p:nvPr/>
        </p:nvSpPr>
        <p:spPr>
          <a:xfrm>
            <a:off x="5727700" y="6784757"/>
            <a:ext cx="60543" cy="60544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0" name="Shape 670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grpSp>
        <p:nvGrpSpPr>
          <p:cNvPr id="674" name="Group 674"/>
          <p:cNvGrpSpPr/>
          <p:nvPr/>
        </p:nvGrpSpPr>
        <p:grpSpPr>
          <a:xfrm>
            <a:off x="1003300" y="3860800"/>
            <a:ext cx="8178800" cy="361826"/>
            <a:chOff x="0" y="0"/>
            <a:chExt cx="8178800" cy="361825"/>
          </a:xfrm>
        </p:grpSpPr>
        <p:sp>
          <p:nvSpPr>
            <p:cNvPr id="671" name="Shape 671"/>
            <p:cNvSpPr/>
            <p:nvPr/>
          </p:nvSpPr>
          <p:spPr>
            <a:xfrm>
              <a:off x="0" y="0"/>
              <a:ext cx="8178800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3. The proposal distribution is symmetrical, so 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Pr[A     B] = Pr[B     A]</a:t>
              </a:r>
              <a:r>
                <a:t> </a:t>
              </a:r>
            </a:p>
          </p:txBody>
        </p:sp>
        <p:sp>
          <p:nvSpPr>
            <p:cNvPr id="672" name="Shape 672"/>
            <p:cNvSpPr/>
            <p:nvPr/>
          </p:nvSpPr>
          <p:spPr>
            <a:xfrm flipH="1">
              <a:off x="5242867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73" name="Shape 673"/>
            <p:cNvSpPr/>
            <p:nvPr/>
          </p:nvSpPr>
          <p:spPr>
            <a:xfrm flipH="1">
              <a:off x="6438900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675" name="Shape 675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676" name="Shape 67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77" name="Shape 67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678" name="Shape 678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679" name="Shape 679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4" name="Shape 5674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675" name="Shape 5675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5676" name="Shape 5676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5677" name="Shape 5677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5678" name="Shape 5678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679" name="Shape 5679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680" name="Shape 5680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681" name="Shape 5681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682" name="Shape 5682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5683" name="Shape 5683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5684" name="Shape 5684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5685" name="Shape 5685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5686" name="Shape 5686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5687" name="Shape 5687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5688" name="Shape 5688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5689" name="Shape 5689"/>
          <p:cNvSpPr/>
          <p:nvPr/>
        </p:nvSpPr>
        <p:spPr>
          <a:xfrm>
            <a:off x="863600" y="55499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3" name="Group 5693"/>
          <p:cNvGrpSpPr/>
          <p:nvPr/>
        </p:nvGrpSpPr>
        <p:grpSpPr>
          <a:xfrm>
            <a:off x="1566256" y="3048000"/>
            <a:ext cx="2235201" cy="965200"/>
            <a:chOff x="232756" y="0"/>
            <a:chExt cx="2235200" cy="965200"/>
          </a:xfrm>
        </p:grpSpPr>
        <p:sp>
          <p:nvSpPr>
            <p:cNvPr id="5691" name="Shape 5691"/>
            <p:cNvSpPr/>
            <p:nvPr/>
          </p:nvSpPr>
          <p:spPr>
            <a:xfrm>
              <a:off x="232756" y="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5692" name="Shape 5692"/>
            <p:cNvSpPr/>
            <p:nvPr/>
          </p:nvSpPr>
          <p:spPr>
            <a:xfrm>
              <a:off x="317500" y="419100"/>
              <a:ext cx="2065714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696" name="Group 5696"/>
          <p:cNvGrpSpPr/>
          <p:nvPr/>
        </p:nvGrpSpPr>
        <p:grpSpPr>
          <a:xfrm>
            <a:off x="4075777" y="2730500"/>
            <a:ext cx="2235201" cy="952500"/>
            <a:chOff x="75277" y="0"/>
            <a:chExt cx="2235200" cy="952500"/>
          </a:xfrm>
        </p:grpSpPr>
        <p:sp>
          <p:nvSpPr>
            <p:cNvPr id="5694" name="Shape 5694"/>
            <p:cNvSpPr/>
            <p:nvPr/>
          </p:nvSpPr>
          <p:spPr>
            <a:xfrm>
              <a:off x="75277" y="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5695" name="Shape 5695"/>
            <p:cNvSpPr/>
            <p:nvPr/>
          </p:nvSpPr>
          <p:spPr>
            <a:xfrm>
              <a:off x="165100" y="406400"/>
              <a:ext cx="2055556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699" name="Group 5699"/>
          <p:cNvGrpSpPr/>
          <p:nvPr/>
        </p:nvGrpSpPr>
        <p:grpSpPr>
          <a:xfrm>
            <a:off x="4851400" y="3721100"/>
            <a:ext cx="2235200" cy="958553"/>
            <a:chOff x="1219200" y="0"/>
            <a:chExt cx="2235200" cy="958552"/>
          </a:xfrm>
        </p:grpSpPr>
        <p:sp>
          <p:nvSpPr>
            <p:cNvPr id="5697" name="Shape 5697"/>
            <p:cNvSpPr/>
            <p:nvPr/>
          </p:nvSpPr>
          <p:spPr>
            <a:xfrm>
              <a:off x="1219200" y="63500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5698" name="Shape 5698"/>
            <p:cNvSpPr/>
            <p:nvPr/>
          </p:nvSpPr>
          <p:spPr>
            <a:xfrm>
              <a:off x="1836776" y="0"/>
              <a:ext cx="1000048" cy="57138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702" name="Group 5702"/>
          <p:cNvGrpSpPr/>
          <p:nvPr/>
        </p:nvGrpSpPr>
        <p:grpSpPr>
          <a:xfrm>
            <a:off x="5854700" y="2730500"/>
            <a:ext cx="2235200" cy="952500"/>
            <a:chOff x="-203200" y="0"/>
            <a:chExt cx="2235200" cy="952500"/>
          </a:xfrm>
        </p:grpSpPr>
        <p:sp>
          <p:nvSpPr>
            <p:cNvPr id="5700" name="Shape 5700"/>
            <p:cNvSpPr/>
            <p:nvPr/>
          </p:nvSpPr>
          <p:spPr>
            <a:xfrm>
              <a:off x="206144" y="406400"/>
              <a:ext cx="1416513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01" name="Shape 5701"/>
            <p:cNvSpPr/>
            <p:nvPr/>
          </p:nvSpPr>
          <p:spPr>
            <a:xfrm>
              <a:off x="-20320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</p:grpSp>
      <p:sp>
        <p:nvSpPr>
          <p:cNvPr id="5703" name="Shape 5703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under the prior...</a:t>
            </a:r>
          </a:p>
        </p:txBody>
      </p:sp>
      <p:sp>
        <p:nvSpPr>
          <p:cNvPr id="5704" name="Shape 5704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the Prior</a:t>
            </a:r>
          </a:p>
        </p:txBody>
      </p:sp>
      <p:sp>
        <p:nvSpPr>
          <p:cNvPr id="5705" name="Shape 5705"/>
          <p:cNvSpPr/>
          <p:nvPr/>
        </p:nvSpPr>
        <p:spPr>
          <a:xfrm>
            <a:off x="1003300" y="1574800"/>
            <a:ext cx="8752438" cy="909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Marginal posterior densities for parameters are updated versions of the</a:t>
            </a:r>
            <a:br/>
            <a:r>
              <a:t>     corresponding prior probability densities: they are updated by the </a:t>
            </a:r>
            <a:br/>
            <a:r>
              <a:t>     information in the data via the likelihood function.</a:t>
            </a:r>
          </a:p>
        </p:txBody>
      </p:sp>
      <p:pic>
        <p:nvPicPr>
          <p:cNvPr id="570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0974" y="3291485"/>
            <a:ext cx="5989539" cy="8592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5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96" grpId="2"/>
      <p:bldP build="whole" bldLvl="1" animBg="1" rev="0" advAuto="0" spid="5693" grpId="1"/>
      <p:bldP build="whole" bldLvl="1" animBg="1" rev="0" advAuto="0" spid="5699" grpId="4"/>
      <p:bldP build="whole" bldLvl="1" animBg="1" rev="0" advAuto="0" spid="5702" grpId="3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8" name="Shape 5708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under the prior...</a:t>
            </a:r>
          </a:p>
        </p:txBody>
      </p:sp>
      <p:sp>
        <p:nvSpPr>
          <p:cNvPr id="5709" name="Shape 5709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the Prior</a:t>
            </a:r>
          </a:p>
        </p:txBody>
      </p:sp>
      <p:sp>
        <p:nvSpPr>
          <p:cNvPr id="5710" name="Shape 5710"/>
          <p:cNvSpPr/>
          <p:nvPr/>
        </p:nvSpPr>
        <p:spPr>
          <a:xfrm>
            <a:off x="1003300" y="1574800"/>
            <a:ext cx="8752438" cy="909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Marginal posterior densities for parameters are updated versions of the</a:t>
            </a:r>
            <a:br/>
            <a:r>
              <a:t>     corresponding prior probability densities: they are updated by the </a:t>
            </a:r>
            <a:br/>
            <a:r>
              <a:t>     information in the data via the likelihood function.</a:t>
            </a:r>
          </a:p>
        </p:txBody>
      </p:sp>
      <p:sp>
        <p:nvSpPr>
          <p:cNvPr id="5711" name="Shape 5711"/>
          <p:cNvSpPr/>
          <p:nvPr/>
        </p:nvSpPr>
        <p:spPr>
          <a:xfrm>
            <a:off x="1003300" y="2501900"/>
            <a:ext cx="8752438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compare the marginal prior densities to their posterior counterparts</a:t>
            </a:r>
            <a:br/>
            <a:r>
              <a:t>    to help identify weak parameters.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4315241"/>
            <a:ext cx="6172200" cy="7864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grpSp>
        <p:nvGrpSpPr>
          <p:cNvPr id="5716" name="Group 5716"/>
          <p:cNvGrpSpPr/>
          <p:nvPr/>
        </p:nvGrpSpPr>
        <p:grpSpPr>
          <a:xfrm>
            <a:off x="3168650" y="4064000"/>
            <a:ext cx="1536700" cy="1720553"/>
            <a:chOff x="374650" y="0"/>
            <a:chExt cx="1536700" cy="1720552"/>
          </a:xfrm>
        </p:grpSpPr>
        <p:sp>
          <p:nvSpPr>
            <p:cNvPr id="5714" name="Shape 5714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15" name="Shape 5715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ratio </a:t>
              </a:r>
            </a:p>
          </p:txBody>
        </p:sp>
      </p:grpSp>
      <p:grpSp>
        <p:nvGrpSpPr>
          <p:cNvPr id="5719" name="Group 5719"/>
          <p:cNvGrpSpPr/>
          <p:nvPr/>
        </p:nvGrpSpPr>
        <p:grpSpPr>
          <a:xfrm>
            <a:off x="4753189" y="4064000"/>
            <a:ext cx="1079501" cy="1720553"/>
            <a:chOff x="28789" y="0"/>
            <a:chExt cx="1079500" cy="1720552"/>
          </a:xfrm>
        </p:grpSpPr>
        <p:sp>
          <p:nvSpPr>
            <p:cNvPr id="5717" name="Shape 5717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18" name="Shape 5718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ratio </a:t>
              </a:r>
            </a:p>
          </p:txBody>
        </p:sp>
      </p:grpSp>
      <p:grpSp>
        <p:nvGrpSpPr>
          <p:cNvPr id="5722" name="Group 5722"/>
          <p:cNvGrpSpPr/>
          <p:nvPr/>
        </p:nvGrpSpPr>
        <p:grpSpPr>
          <a:xfrm>
            <a:off x="5816600" y="4064000"/>
            <a:ext cx="1536700" cy="1720553"/>
            <a:chOff x="215900" y="0"/>
            <a:chExt cx="1536700" cy="1720552"/>
          </a:xfrm>
        </p:grpSpPr>
        <p:sp>
          <p:nvSpPr>
            <p:cNvPr id="5720" name="Shape 5720"/>
            <p:cNvSpPr/>
            <p:nvPr/>
          </p:nvSpPr>
          <p:spPr>
            <a:xfrm>
              <a:off x="441970" y="0"/>
              <a:ext cx="108456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21" name="Shape 5721"/>
            <p:cNvSpPr/>
            <p:nvPr/>
          </p:nvSpPr>
          <p:spPr>
            <a:xfrm>
              <a:off x="21590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proposal ratio </a:t>
              </a:r>
            </a:p>
          </p:txBody>
        </p:sp>
      </p:grpSp>
      <p:sp>
        <p:nvSpPr>
          <p:cNvPr id="5723" name="Shape 5723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under the prior...</a:t>
            </a:r>
          </a:p>
        </p:txBody>
      </p:sp>
      <p:sp>
        <p:nvSpPr>
          <p:cNvPr id="5724" name="Shape 5724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the Prior</a:t>
            </a:r>
          </a:p>
        </p:txBody>
      </p:sp>
      <p:sp>
        <p:nvSpPr>
          <p:cNvPr id="5725" name="Shape 5725"/>
          <p:cNvSpPr/>
          <p:nvPr/>
        </p:nvSpPr>
        <p:spPr>
          <a:xfrm>
            <a:off x="1003300" y="1574800"/>
            <a:ext cx="8752438" cy="909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Marginal posterior densities for parameters are updated versions of the</a:t>
            </a:r>
            <a:br/>
            <a:r>
              <a:t>     corresponding prior probability densities: they are updated by the </a:t>
            </a:r>
            <a:br/>
            <a:r>
              <a:t>     information in the data via the likelihood function.</a:t>
            </a:r>
          </a:p>
        </p:txBody>
      </p:sp>
      <p:sp>
        <p:nvSpPr>
          <p:cNvPr id="5726" name="Shape 5726"/>
          <p:cNvSpPr/>
          <p:nvPr/>
        </p:nvSpPr>
        <p:spPr>
          <a:xfrm>
            <a:off x="1003300" y="2501900"/>
            <a:ext cx="8752438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compare the marginal prior densities to their posterior counterparts</a:t>
            </a:r>
            <a:br/>
            <a:r>
              <a:t>    to help identify weak parameters.</a:t>
            </a:r>
          </a:p>
        </p:txBody>
      </p:sp>
      <p:grpSp>
        <p:nvGrpSpPr>
          <p:cNvPr id="5729" name="Group 5729"/>
          <p:cNvGrpSpPr/>
          <p:nvPr/>
        </p:nvGrpSpPr>
        <p:grpSpPr>
          <a:xfrm>
            <a:off x="3302000" y="4073450"/>
            <a:ext cx="1270000" cy="1270001"/>
            <a:chOff x="0" y="0"/>
            <a:chExt cx="1270000" cy="1270000"/>
          </a:xfrm>
        </p:grpSpPr>
        <p:sp>
          <p:nvSpPr>
            <p:cNvPr id="5727" name="Shape 5727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728" name="Shape 5728"/>
            <p:cNvSpPr/>
            <p:nvPr/>
          </p:nvSpPr>
          <p:spPr>
            <a:xfrm flipV="1">
              <a:off x="0" y="0"/>
              <a:ext cx="1270001" cy="1270000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730" name="Shape 5730"/>
          <p:cNvSpPr/>
          <p:nvPr/>
        </p:nvSpPr>
        <p:spPr>
          <a:xfrm>
            <a:off x="1003300" y="3149600"/>
            <a:ext cx="8752438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MCMC can be run to target the joint </a:t>
            </a:r>
            <a:r>
              <a:rPr u="sng"/>
              <a:t>prior</a:t>
            </a:r>
            <a:r>
              <a:t> probability density either by </a:t>
            </a:r>
            <a:br/>
            <a:r>
              <a:t>    estimating with no data or by forcing the likelihood function return 1.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29" grpId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2" name="alpha_prior_pos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0009" y="2108200"/>
            <a:ext cx="3390901" cy="301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" y="2108607"/>
            <a:ext cx="3390900" cy="3011451"/>
          </a:xfrm>
          <a:prstGeom prst="rect">
            <a:avLst/>
          </a:prstGeom>
          <a:ln w="12700">
            <a:miter lim="400000"/>
          </a:ln>
        </p:spPr>
      </p:pic>
      <p:sp>
        <p:nvSpPr>
          <p:cNvPr id="5734" name="Shape 5734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Does the marginal prior resemble the marginal posterior?</a:t>
            </a:r>
          </a:p>
        </p:txBody>
      </p:sp>
      <p:sp>
        <p:nvSpPr>
          <p:cNvPr id="5735" name="Shape 5735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the Prior</a:t>
            </a:r>
          </a:p>
        </p:txBody>
      </p:sp>
      <p:sp>
        <p:nvSpPr>
          <p:cNvPr id="5736" name="Shape 5736"/>
          <p:cNvSpPr/>
          <p:nvPr/>
        </p:nvSpPr>
        <p:spPr>
          <a:xfrm>
            <a:off x="6527800" y="1651000"/>
            <a:ext cx="203403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strong parameter</a:t>
            </a:r>
          </a:p>
        </p:txBody>
      </p:sp>
      <p:sp>
        <p:nvSpPr>
          <p:cNvPr id="5737" name="Shape 5737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weak parameter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9" name="alpha_prior_pos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0009" y="2108200"/>
            <a:ext cx="3390901" cy="301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" y="2108607"/>
            <a:ext cx="3390900" cy="3011451"/>
          </a:xfrm>
          <a:prstGeom prst="rect">
            <a:avLst/>
          </a:prstGeom>
          <a:ln w="12700">
            <a:miter lim="400000"/>
          </a:ln>
        </p:spPr>
      </p:pic>
      <p:sp>
        <p:nvSpPr>
          <p:cNvPr id="5741" name="Shape 5741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Does the marginal prior resemble the marginal posterior?</a:t>
            </a:r>
          </a:p>
        </p:txBody>
      </p:sp>
      <p:sp>
        <p:nvSpPr>
          <p:cNvPr id="5742" name="Shape 5742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the Prior</a:t>
            </a:r>
          </a:p>
        </p:txBody>
      </p:sp>
      <p:sp>
        <p:nvSpPr>
          <p:cNvPr id="5743" name="Shape 5743"/>
          <p:cNvSpPr/>
          <p:nvPr/>
        </p:nvSpPr>
        <p:spPr>
          <a:xfrm>
            <a:off x="6527800" y="1651000"/>
            <a:ext cx="203403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strong parameter</a:t>
            </a:r>
          </a:p>
        </p:txBody>
      </p:sp>
      <p:sp>
        <p:nvSpPr>
          <p:cNvPr id="5744" name="Shape 5744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weak parameter</a:t>
            </a:r>
          </a:p>
        </p:txBody>
      </p:sp>
      <p:sp>
        <p:nvSpPr>
          <p:cNvPr id="5745" name="Shape 5745"/>
          <p:cNvSpPr/>
          <p:nvPr/>
        </p:nvSpPr>
        <p:spPr>
          <a:xfrm>
            <a:off x="1384300" y="538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Strong departure of marginal prior and posterior is always good news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7" name="alpha_prior_pos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0009" y="2108200"/>
            <a:ext cx="3390901" cy="301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" y="2108607"/>
            <a:ext cx="3390900" cy="3011451"/>
          </a:xfrm>
          <a:prstGeom prst="rect">
            <a:avLst/>
          </a:prstGeom>
          <a:ln w="12700">
            <a:miter lim="400000"/>
          </a:ln>
        </p:spPr>
      </p:pic>
      <p:sp>
        <p:nvSpPr>
          <p:cNvPr id="5749" name="Shape 5749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Does the marginal prior resemble the marginal posterior?</a:t>
            </a:r>
          </a:p>
        </p:txBody>
      </p:sp>
      <p:sp>
        <p:nvSpPr>
          <p:cNvPr id="5750" name="Shape 5750"/>
          <p:cNvSpPr/>
          <p:nvPr/>
        </p:nvSpPr>
        <p:spPr>
          <a:xfrm>
            <a:off x="2132111" y="139997"/>
            <a:ext cx="5895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the Prior</a:t>
            </a:r>
          </a:p>
        </p:txBody>
      </p:sp>
      <p:sp>
        <p:nvSpPr>
          <p:cNvPr id="5751" name="Shape 5751"/>
          <p:cNvSpPr/>
          <p:nvPr/>
        </p:nvSpPr>
        <p:spPr>
          <a:xfrm>
            <a:off x="6527800" y="1651000"/>
            <a:ext cx="203403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strong parameter</a:t>
            </a:r>
          </a:p>
        </p:txBody>
      </p:sp>
      <p:sp>
        <p:nvSpPr>
          <p:cNvPr id="5752" name="Shape 5752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weak parameter</a:t>
            </a:r>
          </a:p>
        </p:txBody>
      </p:sp>
      <p:sp>
        <p:nvSpPr>
          <p:cNvPr id="5753" name="Shape 5753"/>
          <p:cNvSpPr/>
          <p:nvPr/>
        </p:nvSpPr>
        <p:spPr>
          <a:xfrm>
            <a:off x="1384300" y="538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Strong departure of marginal prior and posterior is always good news</a:t>
            </a:r>
          </a:p>
        </p:txBody>
      </p:sp>
      <p:sp>
        <p:nvSpPr>
          <p:cNvPr id="5754" name="Shape 5754"/>
          <p:cNvSpPr/>
          <p:nvPr/>
        </p:nvSpPr>
        <p:spPr>
          <a:xfrm>
            <a:off x="1384300" y="576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Similarity between the marginal prior and posterior may indicate:</a:t>
            </a:r>
          </a:p>
        </p:txBody>
      </p:sp>
      <p:sp>
        <p:nvSpPr>
          <p:cNvPr id="5755" name="Shape 5755"/>
          <p:cNvSpPr/>
          <p:nvPr/>
        </p:nvSpPr>
        <p:spPr>
          <a:xfrm>
            <a:off x="1384300" y="6146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19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news (you chose a great prior)</a:t>
            </a:r>
          </a:p>
        </p:txBody>
      </p:sp>
      <p:sp>
        <p:nvSpPr>
          <p:cNvPr id="5756" name="Shape 5756"/>
          <p:cNvSpPr/>
          <p:nvPr/>
        </p:nvSpPr>
        <p:spPr>
          <a:xfrm>
            <a:off x="1384300" y="652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19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news (no information in your data to estimate the parameter)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8" name="Shape 5758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759" name="Shape 5759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5760" name="Shape 5760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5761" name="Shape 5761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5762" name="Shape 5762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763" name="Shape 5763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764" name="Shape 5764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765" name="Shape 5765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766" name="Shape 5766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5767" name="Shape 5767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5768" name="Shape 5768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5769" name="Shape 5769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5770" name="Shape 5770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5771" name="Shape 5771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5772" name="Shape 5772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5773" name="Shape 5773"/>
          <p:cNvSpPr/>
          <p:nvPr/>
        </p:nvSpPr>
        <p:spPr>
          <a:xfrm>
            <a:off x="863600" y="55499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" name="Shape 5775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5776" name="Shape 5776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5777" name="Shape 5777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5778" name="Shape 5778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5779" name="Shape 5779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5780" name="Shape 5780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781" name="Shape 5781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5782" name="Shape 5782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5783" name="Shape 5783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5784" name="Shape 5784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5785" name="Shape 5785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5786" name="Shape 5786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5787" name="Shape 5787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5788" name="Shape 5788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5789" name="Shape 5789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5790" name="Shape 5790"/>
          <p:cNvSpPr/>
          <p:nvPr/>
        </p:nvSpPr>
        <p:spPr>
          <a:xfrm>
            <a:off x="863600" y="58674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2" name="Shape 5792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Compare estimates from multiple independent chains</a:t>
            </a:r>
          </a:p>
        </p:txBody>
      </p:sp>
      <p:sp>
        <p:nvSpPr>
          <p:cNvPr id="5793" name="Shape 5793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794" name="Shape 5794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densities for all parameters</a:t>
            </a:r>
          </a:p>
        </p:txBody>
      </p:sp>
      <p:sp>
        <p:nvSpPr>
          <p:cNvPr id="5795" name="Shape 5795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parameters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BVN_dens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0" y="4731806"/>
            <a:ext cx="6515100" cy="363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pp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8200" y="4753502"/>
            <a:ext cx="6426200" cy="3594101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Shape 683"/>
          <p:cNvSpPr/>
          <p:nvPr/>
        </p:nvSpPr>
        <p:spPr>
          <a:xfrm>
            <a:off x="5727700" y="6784757"/>
            <a:ext cx="60543" cy="60544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4" name="Shape 684"/>
          <p:cNvSpPr/>
          <p:nvPr/>
        </p:nvSpPr>
        <p:spPr>
          <a:xfrm>
            <a:off x="1003300" y="2921000"/>
            <a:ext cx="8178800" cy="10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If the proposed step will take the robot downhill, it divides the elevation of</a:t>
            </a:r>
            <a:br/>
            <a:r>
              <a:t>    the proposed location by the current location, and it only takes the step if the</a:t>
            </a:r>
            <a:br/>
            <a:r>
              <a:t>    quotient is less than a uniform random variable,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Uniform[0,1]</a:t>
            </a:r>
            <a:r>
              <a:t> </a:t>
            </a:r>
          </a:p>
        </p:txBody>
      </p:sp>
      <p:grpSp>
        <p:nvGrpSpPr>
          <p:cNvPr id="688" name="Group 688"/>
          <p:cNvGrpSpPr/>
          <p:nvPr/>
        </p:nvGrpSpPr>
        <p:grpSpPr>
          <a:xfrm>
            <a:off x="1003300" y="3860800"/>
            <a:ext cx="8178800" cy="361826"/>
            <a:chOff x="0" y="0"/>
            <a:chExt cx="8178800" cy="361825"/>
          </a:xfrm>
        </p:grpSpPr>
        <p:sp>
          <p:nvSpPr>
            <p:cNvPr id="685" name="Shape 685"/>
            <p:cNvSpPr/>
            <p:nvPr/>
          </p:nvSpPr>
          <p:spPr>
            <a:xfrm>
              <a:off x="0" y="0"/>
              <a:ext cx="8178800" cy="36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3. The proposal distribution is symmetrical, so </a:t>
              </a: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Pr[A     B] = Pr[B     A]</a:t>
              </a:r>
              <a:r>
                <a:t> </a:t>
              </a:r>
            </a:p>
          </p:txBody>
        </p:sp>
        <p:sp>
          <p:nvSpPr>
            <p:cNvPr id="686" name="Shape 686"/>
            <p:cNvSpPr/>
            <p:nvPr/>
          </p:nvSpPr>
          <p:spPr>
            <a:xfrm flipH="1">
              <a:off x="5242867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87" name="Shape 687"/>
            <p:cNvSpPr/>
            <p:nvPr/>
          </p:nvSpPr>
          <p:spPr>
            <a:xfrm flipH="1">
              <a:off x="6438900" y="215900"/>
              <a:ext cx="205433" cy="1"/>
            </a:xfrm>
            <a:prstGeom prst="line">
              <a:avLst/>
            </a:prstGeom>
            <a:noFill/>
            <a:ln w="25400" cap="flat">
              <a:solidFill>
                <a:srgbClr val="424242"/>
              </a:solidFill>
              <a:prstDash val="solid"/>
              <a:miter lim="400000"/>
              <a:headEnd type="stealth" w="med" len="med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689" name="Shape 689"/>
          <p:cNvSpPr/>
          <p:nvPr/>
        </p:nvSpPr>
        <p:spPr>
          <a:xfrm>
            <a:off x="1003300" y="25400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If the proposed step will take the robot uphill, it automatically takes the step</a:t>
            </a:r>
          </a:p>
        </p:txBody>
      </p:sp>
      <p:sp>
        <p:nvSpPr>
          <p:cNvPr id="690" name="Shape 69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91" name="Shape 69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our MCMC robot...</a:t>
            </a:r>
          </a:p>
        </p:txBody>
      </p:sp>
      <p:sp>
        <p:nvSpPr>
          <p:cNvPr id="692" name="Shape 692"/>
          <p:cNvSpPr/>
          <p:nvPr/>
        </p:nvSpPr>
        <p:spPr>
          <a:xfrm>
            <a:off x="1003300" y="1828800"/>
            <a:ext cx="7848600" cy="723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42900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Our robot parachutes into a random location in the joint posterior density</a:t>
            </a:r>
          </a:p>
          <a:p>
            <a:pPr lvl="1"/>
            <a:r>
              <a:t>and will explore parameter space by following these simple rules:</a:t>
            </a:r>
          </a:p>
        </p:txBody>
      </p:sp>
      <p:sp>
        <p:nvSpPr>
          <p:cNvPr id="693" name="Shape 693"/>
          <p:cNvSpPr/>
          <p:nvPr/>
        </p:nvSpPr>
        <p:spPr>
          <a:xfrm>
            <a:off x="1003300" y="7251700"/>
            <a:ext cx="345727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" presetID="18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in">
                                      <p:cBhvr>
                                        <p:cTn id="7" dur="3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2" grpId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2108200"/>
            <a:ext cx="3378200" cy="3005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8" name="marginal_pp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0" y="2120900"/>
            <a:ext cx="3378200" cy="30005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01" name="Group 5801"/>
          <p:cNvGrpSpPr/>
          <p:nvPr/>
        </p:nvGrpSpPr>
        <p:grpSpPr>
          <a:xfrm>
            <a:off x="3678219" y="2210664"/>
            <a:ext cx="469781" cy="237146"/>
            <a:chOff x="0" y="0"/>
            <a:chExt cx="469779" cy="237145"/>
          </a:xfrm>
        </p:grpSpPr>
        <p:sp>
          <p:nvSpPr>
            <p:cNvPr id="5799" name="Shape 5799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D6D6D6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00" name="Shape 5800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1</a:t>
              </a:r>
            </a:p>
          </p:txBody>
        </p:sp>
      </p:grpSp>
      <p:grpSp>
        <p:nvGrpSpPr>
          <p:cNvPr id="5804" name="Group 5804"/>
          <p:cNvGrpSpPr/>
          <p:nvPr/>
        </p:nvGrpSpPr>
        <p:grpSpPr>
          <a:xfrm>
            <a:off x="3678219" y="2337664"/>
            <a:ext cx="469781" cy="237146"/>
            <a:chOff x="0" y="0"/>
            <a:chExt cx="469779" cy="237145"/>
          </a:xfrm>
        </p:grpSpPr>
        <p:sp>
          <p:nvSpPr>
            <p:cNvPr id="5802" name="Shape 5802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C0C0C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03" name="Shape 5803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2</a:t>
              </a:r>
            </a:p>
          </p:txBody>
        </p:sp>
      </p:grpSp>
      <p:grpSp>
        <p:nvGrpSpPr>
          <p:cNvPr id="5807" name="Group 5807"/>
          <p:cNvGrpSpPr/>
          <p:nvPr/>
        </p:nvGrpSpPr>
        <p:grpSpPr>
          <a:xfrm>
            <a:off x="3678219" y="2464664"/>
            <a:ext cx="469781" cy="237146"/>
            <a:chOff x="0" y="0"/>
            <a:chExt cx="469779" cy="237145"/>
          </a:xfrm>
        </p:grpSpPr>
        <p:sp>
          <p:nvSpPr>
            <p:cNvPr id="5805" name="Shape 5805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929292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06" name="Shape 5806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3</a:t>
              </a:r>
            </a:p>
          </p:txBody>
        </p:sp>
      </p:grpSp>
      <p:grpSp>
        <p:nvGrpSpPr>
          <p:cNvPr id="5810" name="Group 5810"/>
          <p:cNvGrpSpPr/>
          <p:nvPr/>
        </p:nvGrpSpPr>
        <p:grpSpPr>
          <a:xfrm>
            <a:off x="3678219" y="2591664"/>
            <a:ext cx="469781" cy="237146"/>
            <a:chOff x="0" y="0"/>
            <a:chExt cx="469779" cy="237145"/>
          </a:xfrm>
        </p:grpSpPr>
        <p:sp>
          <p:nvSpPr>
            <p:cNvPr id="5808" name="Shape 5808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929292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09" name="Shape 5809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4</a:t>
              </a:r>
            </a:p>
          </p:txBody>
        </p:sp>
      </p:grpSp>
      <p:grpSp>
        <p:nvGrpSpPr>
          <p:cNvPr id="5813" name="Group 5813"/>
          <p:cNvGrpSpPr/>
          <p:nvPr/>
        </p:nvGrpSpPr>
        <p:grpSpPr>
          <a:xfrm>
            <a:off x="3678219" y="2718664"/>
            <a:ext cx="469781" cy="237146"/>
            <a:chOff x="0" y="0"/>
            <a:chExt cx="469779" cy="237145"/>
          </a:xfrm>
        </p:grpSpPr>
        <p:sp>
          <p:nvSpPr>
            <p:cNvPr id="5811" name="Shape 5811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5E5E5E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12" name="Shape 5812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5</a:t>
              </a:r>
            </a:p>
          </p:txBody>
        </p:sp>
      </p:grpSp>
      <p:grpSp>
        <p:nvGrpSpPr>
          <p:cNvPr id="5816" name="Group 5816"/>
          <p:cNvGrpSpPr/>
          <p:nvPr/>
        </p:nvGrpSpPr>
        <p:grpSpPr>
          <a:xfrm>
            <a:off x="3678219" y="2845664"/>
            <a:ext cx="469781" cy="237146"/>
            <a:chOff x="0" y="0"/>
            <a:chExt cx="469779" cy="237145"/>
          </a:xfrm>
        </p:grpSpPr>
        <p:sp>
          <p:nvSpPr>
            <p:cNvPr id="5814" name="Shape 5814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424242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15" name="Shape 5815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6</a:t>
              </a:r>
            </a:p>
          </p:txBody>
        </p:sp>
      </p:grpSp>
      <p:grpSp>
        <p:nvGrpSpPr>
          <p:cNvPr id="5819" name="Group 5819"/>
          <p:cNvGrpSpPr/>
          <p:nvPr/>
        </p:nvGrpSpPr>
        <p:grpSpPr>
          <a:xfrm>
            <a:off x="8377219" y="2210664"/>
            <a:ext cx="469781" cy="237146"/>
            <a:chOff x="0" y="0"/>
            <a:chExt cx="469779" cy="237145"/>
          </a:xfrm>
        </p:grpSpPr>
        <p:sp>
          <p:nvSpPr>
            <p:cNvPr id="5817" name="Shape 5817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D6D6D6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18" name="Shape 5818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1</a:t>
              </a:r>
            </a:p>
          </p:txBody>
        </p:sp>
      </p:grpSp>
      <p:grpSp>
        <p:nvGrpSpPr>
          <p:cNvPr id="5822" name="Group 5822"/>
          <p:cNvGrpSpPr/>
          <p:nvPr/>
        </p:nvGrpSpPr>
        <p:grpSpPr>
          <a:xfrm>
            <a:off x="8377219" y="2337664"/>
            <a:ext cx="469781" cy="237146"/>
            <a:chOff x="0" y="0"/>
            <a:chExt cx="469779" cy="237145"/>
          </a:xfrm>
        </p:grpSpPr>
        <p:sp>
          <p:nvSpPr>
            <p:cNvPr id="5820" name="Shape 5820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C0C0C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21" name="Shape 5821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2</a:t>
              </a:r>
            </a:p>
          </p:txBody>
        </p:sp>
      </p:grpSp>
      <p:grpSp>
        <p:nvGrpSpPr>
          <p:cNvPr id="5825" name="Group 5825"/>
          <p:cNvGrpSpPr/>
          <p:nvPr/>
        </p:nvGrpSpPr>
        <p:grpSpPr>
          <a:xfrm>
            <a:off x="8377219" y="2464664"/>
            <a:ext cx="469781" cy="237146"/>
            <a:chOff x="0" y="0"/>
            <a:chExt cx="469779" cy="237145"/>
          </a:xfrm>
        </p:grpSpPr>
        <p:sp>
          <p:nvSpPr>
            <p:cNvPr id="5823" name="Shape 5823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929292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24" name="Shape 5824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3</a:t>
              </a:r>
            </a:p>
          </p:txBody>
        </p:sp>
      </p:grpSp>
      <p:grpSp>
        <p:nvGrpSpPr>
          <p:cNvPr id="5828" name="Group 5828"/>
          <p:cNvGrpSpPr/>
          <p:nvPr/>
        </p:nvGrpSpPr>
        <p:grpSpPr>
          <a:xfrm>
            <a:off x="8377219" y="2591664"/>
            <a:ext cx="469781" cy="237146"/>
            <a:chOff x="0" y="0"/>
            <a:chExt cx="469779" cy="237145"/>
          </a:xfrm>
        </p:grpSpPr>
        <p:sp>
          <p:nvSpPr>
            <p:cNvPr id="5826" name="Shape 5826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929292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27" name="Shape 5827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4</a:t>
              </a:r>
            </a:p>
          </p:txBody>
        </p:sp>
      </p:grpSp>
      <p:grpSp>
        <p:nvGrpSpPr>
          <p:cNvPr id="5831" name="Group 5831"/>
          <p:cNvGrpSpPr/>
          <p:nvPr/>
        </p:nvGrpSpPr>
        <p:grpSpPr>
          <a:xfrm>
            <a:off x="8377219" y="2718664"/>
            <a:ext cx="469781" cy="237146"/>
            <a:chOff x="0" y="0"/>
            <a:chExt cx="469779" cy="237145"/>
          </a:xfrm>
        </p:grpSpPr>
        <p:sp>
          <p:nvSpPr>
            <p:cNvPr id="5829" name="Shape 5829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5E5E5E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30" name="Shape 5830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5</a:t>
              </a:r>
            </a:p>
          </p:txBody>
        </p:sp>
      </p:grpSp>
      <p:grpSp>
        <p:nvGrpSpPr>
          <p:cNvPr id="5834" name="Group 5834"/>
          <p:cNvGrpSpPr/>
          <p:nvPr/>
        </p:nvGrpSpPr>
        <p:grpSpPr>
          <a:xfrm>
            <a:off x="8377219" y="2845664"/>
            <a:ext cx="469781" cy="237146"/>
            <a:chOff x="0" y="0"/>
            <a:chExt cx="469779" cy="237145"/>
          </a:xfrm>
        </p:grpSpPr>
        <p:sp>
          <p:nvSpPr>
            <p:cNvPr id="5832" name="Shape 5832"/>
            <p:cNvSpPr/>
            <p:nvPr/>
          </p:nvSpPr>
          <p:spPr>
            <a:xfrm>
              <a:off x="0" y="79595"/>
              <a:ext cx="75064" cy="77955"/>
            </a:xfrm>
            <a:prstGeom prst="rect">
              <a:avLst/>
            </a:prstGeom>
            <a:solidFill>
              <a:srgbClr val="424242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33" name="Shape 5833"/>
            <p:cNvSpPr/>
            <p:nvPr/>
          </p:nvSpPr>
          <p:spPr>
            <a:xfrm>
              <a:off x="66009" y="-1"/>
              <a:ext cx="403771" cy="237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0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run 6</a:t>
              </a:r>
            </a:p>
          </p:txBody>
        </p:sp>
      </p:grpSp>
      <p:sp>
        <p:nvSpPr>
          <p:cNvPr id="5835" name="Shape 5835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Tracer plots of marginal densities from multiple RevBayes runs</a:t>
            </a:r>
          </a:p>
        </p:txBody>
      </p:sp>
      <p:sp>
        <p:nvSpPr>
          <p:cNvPr id="5836" name="Shape 5836"/>
          <p:cNvSpPr/>
          <p:nvPr/>
        </p:nvSpPr>
        <p:spPr>
          <a:xfrm>
            <a:off x="6527800" y="1651000"/>
            <a:ext cx="23192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convergence</a:t>
            </a:r>
          </a:p>
        </p:txBody>
      </p:sp>
      <p:sp>
        <p:nvSpPr>
          <p:cNvPr id="5837" name="Shape 5837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convergence</a:t>
            </a:r>
          </a:p>
        </p:txBody>
      </p:sp>
      <p:sp>
        <p:nvSpPr>
          <p:cNvPr id="5838" name="Shape 5838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839" name="Shape 5839"/>
          <p:cNvSpPr/>
          <p:nvPr/>
        </p:nvSpPr>
        <p:spPr>
          <a:xfrm>
            <a:off x="1384300" y="5384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 estimates from replicate independent MCMC analyses should be </a:t>
            </a:r>
            <a:br/>
            <a:r>
              <a:t>    effectively identical.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1" name="Shape 5841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Compare estimates from multiple independent chains</a:t>
            </a:r>
          </a:p>
        </p:txBody>
      </p:sp>
      <p:sp>
        <p:nvSpPr>
          <p:cNvPr id="5842" name="Shape 5842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843" name="Shape 5843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densities for all parameters</a:t>
            </a:r>
          </a:p>
        </p:txBody>
      </p:sp>
      <p:sp>
        <p:nvSpPr>
          <p:cNvPr id="5844" name="Shape 5844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parameters</a:t>
            </a:r>
          </a:p>
        </p:txBody>
      </p:sp>
      <p:sp>
        <p:nvSpPr>
          <p:cNvPr id="5845" name="Shape 5845"/>
          <p:cNvSpPr/>
          <p:nvPr/>
        </p:nvSpPr>
        <p:spPr>
          <a:xfrm>
            <a:off x="1003300" y="2336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PSRF (Gelman–Rubin) diagnostic</a:t>
            </a:r>
          </a:p>
        </p:txBody>
      </p:sp>
      <p:sp>
        <p:nvSpPr>
          <p:cNvPr id="5846" name="Shape 5846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</a:t>
            </a:r>
          </a:p>
        </p:txBody>
      </p:sp>
      <p:sp>
        <p:nvSpPr>
          <p:cNvPr id="5847" name="Shape 5847"/>
          <p:cNvSpPr/>
          <p:nvPr/>
        </p:nvSpPr>
        <p:spPr>
          <a:xfrm>
            <a:off x="1638300" y="3048000"/>
            <a:ext cx="78486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Run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≥ 2</a:t>
            </a:r>
            <a:r>
              <a:t> chains of length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t> from overdispersed starting values.</a:t>
            </a:r>
          </a:p>
        </p:txBody>
      </p:sp>
      <p:sp>
        <p:nvSpPr>
          <p:cNvPr id="5848" name="Shape 5848"/>
          <p:cNvSpPr/>
          <p:nvPr/>
        </p:nvSpPr>
        <p:spPr>
          <a:xfrm>
            <a:off x="1638300" y="3810000"/>
            <a:ext cx="78486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Calculate the within-chain and between-chain variance. </a:t>
            </a:r>
          </a:p>
        </p:txBody>
      </p:sp>
      <p:sp>
        <p:nvSpPr>
          <p:cNvPr id="5849" name="Shape 5849"/>
          <p:cNvSpPr/>
          <p:nvPr/>
        </p:nvSpPr>
        <p:spPr>
          <a:xfrm>
            <a:off x="1638300" y="4191000"/>
            <a:ext cx="8521700" cy="55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4. Calculate the estimated variance of the parameter as a weighted sum of the within-chain</a:t>
            </a:r>
            <a:br/>
            <a:r>
              <a:t>    and between-chain variance.</a:t>
            </a:r>
          </a:p>
        </p:txBody>
      </p:sp>
      <p:sp>
        <p:nvSpPr>
          <p:cNvPr id="5850" name="Shape 5850"/>
          <p:cNvSpPr/>
          <p:nvPr/>
        </p:nvSpPr>
        <p:spPr>
          <a:xfrm>
            <a:off x="1638300" y="3429000"/>
            <a:ext cx="78486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Discard the first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t> draws of each chain.</a:t>
            </a:r>
          </a:p>
        </p:txBody>
      </p:sp>
      <p:sp>
        <p:nvSpPr>
          <p:cNvPr id="5851" name="Shape 5851"/>
          <p:cNvSpPr/>
          <p:nvPr/>
        </p:nvSpPr>
        <p:spPr>
          <a:xfrm>
            <a:off x="1638300" y="4826000"/>
            <a:ext cx="78486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5. Calculate the PSRF.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3" name="Shape 5853"/>
          <p:cNvSpPr/>
          <p:nvPr/>
        </p:nvSpPr>
        <p:spPr>
          <a:xfrm>
            <a:off x="1244600" y="4305300"/>
            <a:ext cx="7620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  95% Cred. Interval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----------------------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Parameter        Mean        Variance       Lower         Upper         Median       PSRF *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-------------------------------------------------------------------------------------------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TL{all}         0.073893      0.000034      0.063000      0.086000      0.074000      1.000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kappa{2,3}      3.236308      0.366904      2.199024      4.587719      3.190195      1.000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m{1}            1.285838      0.028345      0.980634      1.630387      1.278161      1.000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m{2}            1.423906      0.015507      1.182596      1.664627      1.423610      1.000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m{3}            0.589346      0.005341      0.453175      0.736459      0.587617      1.001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-------------------------------------------------------------------------------------------</a:t>
            </a:r>
          </a:p>
        </p:txBody>
      </p:sp>
      <p:grpSp>
        <p:nvGrpSpPr>
          <p:cNvPr id="5856" name="Group 5856"/>
          <p:cNvGrpSpPr/>
          <p:nvPr/>
        </p:nvGrpSpPr>
        <p:grpSpPr>
          <a:xfrm>
            <a:off x="1460500" y="2933700"/>
            <a:ext cx="7327900" cy="2819400"/>
            <a:chOff x="0" y="0"/>
            <a:chExt cx="7327900" cy="2819400"/>
          </a:xfrm>
        </p:grpSpPr>
        <p:sp>
          <p:nvSpPr>
            <p:cNvPr id="5854" name="Shape 5854"/>
            <p:cNvSpPr/>
            <p:nvPr/>
          </p:nvSpPr>
          <p:spPr>
            <a:xfrm>
              <a:off x="0" y="0"/>
              <a:ext cx="7327900" cy="7874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55" name="Shape 5855"/>
            <p:cNvSpPr/>
            <p:nvPr/>
          </p:nvSpPr>
          <p:spPr>
            <a:xfrm>
              <a:off x="0" y="2336800"/>
              <a:ext cx="7327900" cy="4826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857" name="Shape 5857"/>
          <p:cNvSpPr/>
          <p:nvPr/>
        </p:nvSpPr>
        <p:spPr>
          <a:xfrm>
            <a:off x="1244600" y="1638300"/>
            <a:ext cx="7620000" cy="238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  95% Cred. Interval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----------------------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Parameter        Mean        Variance       Lower         Upper         Median       PSRF *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-------------------------------------------------------------------------------------------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TL{all}         4.921609      2.998138      2.836000      7.295000      5.056000      9.084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kappa{4,5}      3.095696      0.054125      2.667623      3.587024      3.085271      1.000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alpha{5}        1.006544      0.087721      0.606472      1.738482      0.950093      1.000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pinvar{1}       0.307396      0.009357      0.095913      0.471070      0.316173      1.000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m{1}            0.264226      0.009315      0.146502      0.421870      0.244468      5.507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m{2}            0.040919      0.000227      0.022205      0.065884      0.037425      5.279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m{3}            2.721453      7.157157      0.039001      5.544253      5.030560     69.564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m{4}            2.125810      3.568002      0.199137      4.044249      3.917338    150.012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m{5}            0.188768      0.004373      0.109303      0.295129      0.170624      5.749</a:t>
            </a:r>
          </a:p>
          <a:p>
            <a:pPr>
              <a:lnSpc>
                <a:spcPts val="1200"/>
              </a:lnSpc>
              <a:tabLst>
                <a:tab pos="838200" algn="l"/>
              </a:tabLst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      -------------------------------------------------------------------------------------------</a:t>
            </a:r>
          </a:p>
        </p:txBody>
      </p:sp>
      <p:sp>
        <p:nvSpPr>
          <p:cNvPr id="5858" name="Shape 5858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PSRF values for relative-rate multipliers from two MrBayes runs</a:t>
            </a:r>
          </a:p>
        </p:txBody>
      </p:sp>
      <p:sp>
        <p:nvSpPr>
          <p:cNvPr id="5859" name="Shape 5859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860" name="Shape 5860"/>
          <p:cNvSpPr/>
          <p:nvPr/>
        </p:nvSpPr>
        <p:spPr>
          <a:xfrm>
            <a:off x="1828800" y="1651000"/>
            <a:ext cx="1879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convergence</a:t>
            </a:r>
          </a:p>
        </p:txBody>
      </p:sp>
      <p:sp>
        <p:nvSpPr>
          <p:cNvPr id="5861" name="Shape 5861"/>
          <p:cNvSpPr/>
          <p:nvPr/>
        </p:nvSpPr>
        <p:spPr>
          <a:xfrm>
            <a:off x="1828800" y="4229100"/>
            <a:ext cx="23192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convergence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56" grpId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Shape 5863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Compare estimates from multiple independent chains</a:t>
            </a:r>
          </a:p>
        </p:txBody>
      </p:sp>
      <p:sp>
        <p:nvSpPr>
          <p:cNvPr id="5864" name="Shape 5864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865" name="Shape 5865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densities for all parameters</a:t>
            </a:r>
          </a:p>
        </p:txBody>
      </p:sp>
      <p:sp>
        <p:nvSpPr>
          <p:cNvPr id="5866" name="Shape 5866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parameters</a:t>
            </a:r>
          </a:p>
        </p:txBody>
      </p:sp>
      <p:sp>
        <p:nvSpPr>
          <p:cNvPr id="5867" name="Shape 5867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</a:t>
            </a:r>
          </a:p>
        </p:txBody>
      </p:sp>
      <p:sp>
        <p:nvSpPr>
          <p:cNvPr id="5868" name="Shape 5868"/>
          <p:cNvSpPr/>
          <p:nvPr/>
        </p:nvSpPr>
        <p:spPr>
          <a:xfrm>
            <a:off x="1003300" y="3098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Comparing independent samples of trees</a:t>
            </a:r>
          </a:p>
        </p:txBody>
      </p:sp>
      <p:sp>
        <p:nvSpPr>
          <p:cNvPr id="5869" name="Shape 5869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ASDSF: </a:t>
            </a:r>
            <a:r>
              <a:rPr sz="1600"/>
              <a:t>similarity of trees sampled by paired, independent chains</a:t>
            </a:r>
          </a:p>
        </p:txBody>
      </p:sp>
      <p:sp>
        <p:nvSpPr>
          <p:cNvPr id="5870" name="Shape 5870"/>
          <p:cNvSpPr/>
          <p:nvPr/>
        </p:nvSpPr>
        <p:spPr>
          <a:xfrm>
            <a:off x="1003300" y="2336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PSRF (Gelman–Rubin) diagnostic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2" name="Shape 5872"/>
          <p:cNvSpPr/>
          <p:nvPr/>
        </p:nvSpPr>
        <p:spPr>
          <a:xfrm>
            <a:off x="2679700" y="4648200"/>
            <a:ext cx="21717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73" name="Shape 5873"/>
          <p:cNvSpPr/>
          <p:nvPr/>
        </p:nvSpPr>
        <p:spPr>
          <a:xfrm flipH="1">
            <a:off x="2552700" y="2413000"/>
            <a:ext cx="1" cy="25272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74" name="Shape 5874"/>
          <p:cNvSpPr/>
          <p:nvPr/>
        </p:nvSpPr>
        <p:spPr>
          <a:xfrm>
            <a:off x="2540000" y="4940222"/>
            <a:ext cx="42024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01600" dist="101600" dir="27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587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200" y="3530600"/>
            <a:ext cx="5132532" cy="863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</p:pic>
      <p:sp>
        <p:nvSpPr>
          <p:cNvPr id="5876" name="Shape 5876"/>
          <p:cNvSpPr/>
          <p:nvPr/>
        </p:nvSpPr>
        <p:spPr>
          <a:xfrm>
            <a:off x="6654800" y="3784600"/>
            <a:ext cx="21717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77" name="Shape 5877"/>
          <p:cNvSpPr/>
          <p:nvPr/>
        </p:nvSpPr>
        <p:spPr>
          <a:xfrm>
            <a:off x="2457472" y="4254448"/>
            <a:ext cx="4254954" cy="6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78" name="Shape 5878"/>
          <p:cNvSpPr/>
          <p:nvPr/>
        </p:nvSpPr>
        <p:spPr>
          <a:xfrm>
            <a:off x="1879600" y="4076700"/>
            <a:ext cx="6858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0.01</a:t>
            </a:r>
          </a:p>
        </p:txBody>
      </p:sp>
      <p:sp>
        <p:nvSpPr>
          <p:cNvPr id="5879" name="Shape 5879"/>
          <p:cNvSpPr/>
          <p:nvPr/>
        </p:nvSpPr>
        <p:spPr>
          <a:xfrm>
            <a:off x="1447800" y="3378200"/>
            <a:ext cx="9398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ASDSF</a:t>
            </a:r>
          </a:p>
        </p:txBody>
      </p:sp>
      <p:sp>
        <p:nvSpPr>
          <p:cNvPr id="5880" name="Shape 5880"/>
          <p:cNvSpPr/>
          <p:nvPr/>
        </p:nvSpPr>
        <p:spPr>
          <a:xfrm>
            <a:off x="4514254" y="4994269"/>
            <a:ext cx="498179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</a:t>
            </a:r>
          </a:p>
        </p:txBody>
      </p:sp>
      <p:sp>
        <p:nvSpPr>
          <p:cNvPr id="5881" name="Shape 5881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ASDSF</a:t>
            </a:r>
          </a:p>
        </p:txBody>
      </p:sp>
      <p:sp>
        <p:nvSpPr>
          <p:cNvPr id="5882" name="Shape 5882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883" name="Shape 5883"/>
          <p:cNvSpPr/>
          <p:nvPr/>
        </p:nvSpPr>
        <p:spPr>
          <a:xfrm>
            <a:off x="1003300" y="1574800"/>
            <a:ext cx="78486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overall similarity of the trees sampled by two independent, simultaneous</a:t>
            </a:r>
            <a:br/>
            <a:r>
              <a:t>   MCMC analyses</a:t>
            </a:r>
          </a:p>
        </p:txBody>
      </p:sp>
      <p:sp>
        <p:nvSpPr>
          <p:cNvPr id="5884" name="Shape 5884"/>
          <p:cNvSpPr/>
          <p:nvPr/>
        </p:nvSpPr>
        <p:spPr>
          <a:xfrm>
            <a:off x="1384300" y="5384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Terminate chain when ASDSF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&lt; 0.01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0"/>
                                        <p:tgtEl>
                                          <p:spTgt spid="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75" grpId="1"/>
      <p:bldP build="whole" bldLvl="1" animBg="1" rev="0" advAuto="0" spid="5877" grpId="2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Shape 5886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Compare estimates from multiple independent chains</a:t>
            </a:r>
          </a:p>
        </p:txBody>
      </p:sp>
      <p:sp>
        <p:nvSpPr>
          <p:cNvPr id="5887" name="Shape 5887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888" name="Shape 5888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densities for all parameters</a:t>
            </a:r>
          </a:p>
        </p:txBody>
      </p:sp>
      <p:sp>
        <p:nvSpPr>
          <p:cNvPr id="5889" name="Shape 5889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parameters</a:t>
            </a:r>
          </a:p>
        </p:txBody>
      </p:sp>
      <p:sp>
        <p:nvSpPr>
          <p:cNvPr id="5890" name="Shape 5890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</a:t>
            </a:r>
          </a:p>
        </p:txBody>
      </p:sp>
      <p:sp>
        <p:nvSpPr>
          <p:cNvPr id="5891" name="Shape 5891"/>
          <p:cNvSpPr/>
          <p:nvPr/>
        </p:nvSpPr>
        <p:spPr>
          <a:xfrm>
            <a:off x="1003300" y="3098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Comparing independent samples of trees</a:t>
            </a:r>
          </a:p>
        </p:txBody>
      </p:sp>
      <p:sp>
        <p:nvSpPr>
          <p:cNvPr id="5892" name="Shape 5892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ASDSF: </a:t>
            </a:r>
            <a:r>
              <a:rPr sz="1600"/>
              <a:t>similarity of trees sampled by paired, independent chains</a:t>
            </a:r>
          </a:p>
        </p:txBody>
      </p:sp>
      <p:sp>
        <p:nvSpPr>
          <p:cNvPr id="5893" name="Shape 5893"/>
          <p:cNvSpPr/>
          <p:nvPr/>
        </p:nvSpPr>
        <p:spPr>
          <a:xfrm>
            <a:off x="1384300" y="3860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split frequencies &amp; presence/absence plots</a:t>
            </a:r>
          </a:p>
        </p:txBody>
      </p:sp>
      <p:sp>
        <p:nvSpPr>
          <p:cNvPr id="5894" name="Shape 5894"/>
          <p:cNvSpPr/>
          <p:nvPr/>
        </p:nvSpPr>
        <p:spPr>
          <a:xfrm>
            <a:off x="1003300" y="2336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PSRF (Gelman–Rubin) diagnostic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6" name="SF_trace_mix_bad.pdf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1905000"/>
            <a:ext cx="3378200" cy="3488359"/>
          </a:xfrm>
          <a:prstGeom prst="rect">
            <a:avLst/>
          </a:prstGeom>
          <a:ln w="12700">
            <a:miter lim="400000"/>
          </a:ln>
        </p:spPr>
      </p:pic>
      <p:sp>
        <p:nvSpPr>
          <p:cNvPr id="5897" name="Shape 5897"/>
          <p:cNvSpPr/>
          <p:nvPr/>
        </p:nvSpPr>
        <p:spPr>
          <a:xfrm>
            <a:off x="1409700" y="1790700"/>
            <a:ext cx="3213100" cy="2667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898" name="SF_trace_mix_good.pdf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9600" y="1917700"/>
            <a:ext cx="3378200" cy="3488359"/>
          </a:xfrm>
          <a:prstGeom prst="rect">
            <a:avLst/>
          </a:prstGeom>
          <a:ln w="12700">
            <a:miter lim="400000"/>
          </a:ln>
        </p:spPr>
      </p:pic>
      <p:sp>
        <p:nvSpPr>
          <p:cNvPr id="5899" name="Shape 5899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split frequencies &amp; presence/absence in AWTY</a:t>
            </a:r>
          </a:p>
        </p:txBody>
      </p:sp>
      <p:sp>
        <p:nvSpPr>
          <p:cNvPr id="5900" name="Shape 5900"/>
          <p:cNvSpPr/>
          <p:nvPr/>
        </p:nvSpPr>
        <p:spPr>
          <a:xfrm>
            <a:off x="6527800" y="1651000"/>
            <a:ext cx="23192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convergence</a:t>
            </a:r>
          </a:p>
        </p:txBody>
      </p:sp>
      <p:sp>
        <p:nvSpPr>
          <p:cNvPr id="5901" name="Shape 5901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convergence</a:t>
            </a:r>
          </a:p>
        </p:txBody>
      </p:sp>
      <p:sp>
        <p:nvSpPr>
          <p:cNvPr id="5902" name="Shape 5902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903" name="Shape 5903"/>
          <p:cNvSpPr/>
          <p:nvPr/>
        </p:nvSpPr>
        <p:spPr>
          <a:xfrm>
            <a:off x="1384300" y="5638800"/>
            <a:ext cx="84903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Track the frequency of a single node in trees sampled by two independent chains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5" name="Shape 5905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Compare estimates from multiple independent chains</a:t>
            </a:r>
          </a:p>
        </p:txBody>
      </p:sp>
      <p:sp>
        <p:nvSpPr>
          <p:cNvPr id="5906" name="Shape 5906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907" name="Shape 5907"/>
          <p:cNvSpPr/>
          <p:nvPr/>
        </p:nvSpPr>
        <p:spPr>
          <a:xfrm>
            <a:off x="1003300" y="1574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Form of the marginal posterior densities for all parameters</a:t>
            </a:r>
          </a:p>
        </p:txBody>
      </p:sp>
      <p:sp>
        <p:nvSpPr>
          <p:cNvPr id="5908" name="Shape 5908"/>
          <p:cNvSpPr/>
          <p:nvPr/>
        </p:nvSpPr>
        <p:spPr>
          <a:xfrm>
            <a:off x="1384300" y="1955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parameters</a:t>
            </a:r>
          </a:p>
        </p:txBody>
      </p:sp>
      <p:sp>
        <p:nvSpPr>
          <p:cNvPr id="5909" name="Shape 5909"/>
          <p:cNvSpPr/>
          <p:nvPr/>
        </p:nvSpPr>
        <p:spPr>
          <a:xfrm>
            <a:off x="1384300" y="2717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 and discrete parameters</a:t>
            </a:r>
          </a:p>
        </p:txBody>
      </p:sp>
      <p:sp>
        <p:nvSpPr>
          <p:cNvPr id="5910" name="Shape 5910"/>
          <p:cNvSpPr/>
          <p:nvPr/>
        </p:nvSpPr>
        <p:spPr>
          <a:xfrm>
            <a:off x="1003300" y="3098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Comparing independent samples of trees</a:t>
            </a:r>
          </a:p>
        </p:txBody>
      </p:sp>
      <p:sp>
        <p:nvSpPr>
          <p:cNvPr id="5911" name="Shape 5911"/>
          <p:cNvSpPr/>
          <p:nvPr/>
        </p:nvSpPr>
        <p:spPr>
          <a:xfrm>
            <a:off x="1384300" y="3479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ASDSF: </a:t>
            </a:r>
            <a:r>
              <a:rPr sz="1600"/>
              <a:t>similarity of trees sampled by paired, independent chains</a:t>
            </a:r>
          </a:p>
        </p:txBody>
      </p:sp>
      <p:sp>
        <p:nvSpPr>
          <p:cNvPr id="5912" name="Shape 5912"/>
          <p:cNvSpPr/>
          <p:nvPr/>
        </p:nvSpPr>
        <p:spPr>
          <a:xfrm>
            <a:off x="1384300" y="3860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split frequencies &amp; presence/absence plots</a:t>
            </a:r>
          </a:p>
        </p:txBody>
      </p:sp>
      <p:sp>
        <p:nvSpPr>
          <p:cNvPr id="5913" name="Shape 5913"/>
          <p:cNvSpPr/>
          <p:nvPr/>
        </p:nvSpPr>
        <p:spPr>
          <a:xfrm>
            <a:off x="1384300" y="4241800"/>
            <a:ext cx="7848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Compare-tree plots</a:t>
            </a:r>
          </a:p>
        </p:txBody>
      </p:sp>
      <p:sp>
        <p:nvSpPr>
          <p:cNvPr id="5914" name="Shape 5914"/>
          <p:cNvSpPr/>
          <p:nvPr/>
        </p:nvSpPr>
        <p:spPr>
          <a:xfrm>
            <a:off x="1003300" y="2336800"/>
            <a:ext cx="78486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PSRF (Gelman–Rubin) diagnostic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6" name="compare_trees_bad.pdf.pdf"/>
          <p:cNvPicPr>
            <a:picLocks noChangeAspect="1"/>
          </p:cNvPicPr>
          <p:nvPr/>
        </p:nvPicPr>
        <p:blipFill>
          <a:blip r:embed="rId2">
            <a:extLst/>
          </a:blip>
          <a:srcRect l="0" t="3402" r="0" b="0"/>
          <a:stretch>
            <a:fillRect/>
          </a:stretch>
        </p:blipFill>
        <p:spPr>
          <a:xfrm>
            <a:off x="977900" y="2042971"/>
            <a:ext cx="3378200" cy="3195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7" name="compare_trees_good.pdf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4200" y="1943100"/>
            <a:ext cx="3378200" cy="3308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28" name="Group 5928"/>
          <p:cNvGrpSpPr/>
          <p:nvPr/>
        </p:nvGrpSpPr>
        <p:grpSpPr>
          <a:xfrm>
            <a:off x="736599" y="1943100"/>
            <a:ext cx="3698185" cy="3524241"/>
            <a:chOff x="0" y="0"/>
            <a:chExt cx="3698183" cy="3524240"/>
          </a:xfrm>
        </p:grpSpPr>
        <p:sp>
          <p:nvSpPr>
            <p:cNvPr id="5918" name="Shape 5918"/>
            <p:cNvSpPr/>
            <p:nvPr/>
          </p:nvSpPr>
          <p:spPr>
            <a:xfrm>
              <a:off x="569016" y="3016240"/>
              <a:ext cx="3129168" cy="3302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919" name="Shape 5919"/>
            <p:cNvSpPr/>
            <p:nvPr/>
          </p:nvSpPr>
          <p:spPr>
            <a:xfrm rot="16200000">
              <a:off x="-1059068" y="1297883"/>
              <a:ext cx="2925968" cy="3302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920" name="Shape 5920"/>
            <p:cNvSpPr/>
            <p:nvPr/>
          </p:nvSpPr>
          <p:spPr>
            <a:xfrm>
              <a:off x="635000" y="2933690"/>
              <a:ext cx="2159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921" name="Shape 5921"/>
            <p:cNvSpPr/>
            <p:nvPr/>
          </p:nvSpPr>
          <p:spPr>
            <a:xfrm>
              <a:off x="1879600" y="2933690"/>
              <a:ext cx="3683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0.5</a:t>
              </a:r>
            </a:p>
          </p:txBody>
        </p:sp>
        <p:sp>
          <p:nvSpPr>
            <p:cNvPr id="5922" name="Shape 5922"/>
            <p:cNvSpPr/>
            <p:nvPr/>
          </p:nvSpPr>
          <p:spPr>
            <a:xfrm>
              <a:off x="3187700" y="2933690"/>
              <a:ext cx="2159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923" name="Shape 5923"/>
            <p:cNvSpPr/>
            <p:nvPr/>
          </p:nvSpPr>
          <p:spPr>
            <a:xfrm>
              <a:off x="1016000" y="3181340"/>
              <a:ext cx="2106415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run 1 nodal probabilities</a:t>
              </a:r>
            </a:p>
          </p:txBody>
        </p:sp>
        <p:sp>
          <p:nvSpPr>
            <p:cNvPr id="5924" name="Shape 5924"/>
            <p:cNvSpPr/>
            <p:nvPr/>
          </p:nvSpPr>
          <p:spPr>
            <a:xfrm>
              <a:off x="406400" y="2635240"/>
              <a:ext cx="2159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925" name="Shape 5925"/>
            <p:cNvSpPr/>
            <p:nvPr/>
          </p:nvSpPr>
          <p:spPr>
            <a:xfrm>
              <a:off x="254000" y="1311270"/>
              <a:ext cx="3683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0.5</a:t>
              </a:r>
            </a:p>
          </p:txBody>
        </p:sp>
        <p:sp>
          <p:nvSpPr>
            <p:cNvPr id="5926" name="Shape 5926"/>
            <p:cNvSpPr/>
            <p:nvPr/>
          </p:nvSpPr>
          <p:spPr>
            <a:xfrm>
              <a:off x="406400" y="50799"/>
              <a:ext cx="2159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927" name="Shape 5927"/>
            <p:cNvSpPr/>
            <p:nvPr/>
          </p:nvSpPr>
          <p:spPr>
            <a:xfrm rot="16200000">
              <a:off x="-881758" y="1343020"/>
              <a:ext cx="210641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run 2 nodal probabilities</a:t>
              </a:r>
            </a:p>
          </p:txBody>
        </p:sp>
      </p:grpSp>
      <p:grpSp>
        <p:nvGrpSpPr>
          <p:cNvPr id="5939" name="Group 5939"/>
          <p:cNvGrpSpPr/>
          <p:nvPr/>
        </p:nvGrpSpPr>
        <p:grpSpPr>
          <a:xfrm>
            <a:off x="5397499" y="1943100"/>
            <a:ext cx="3698185" cy="3524241"/>
            <a:chOff x="0" y="0"/>
            <a:chExt cx="3698183" cy="3524240"/>
          </a:xfrm>
        </p:grpSpPr>
        <p:sp>
          <p:nvSpPr>
            <p:cNvPr id="5929" name="Shape 5929"/>
            <p:cNvSpPr/>
            <p:nvPr/>
          </p:nvSpPr>
          <p:spPr>
            <a:xfrm>
              <a:off x="569016" y="3016240"/>
              <a:ext cx="3129168" cy="3302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930" name="Shape 5930"/>
            <p:cNvSpPr/>
            <p:nvPr/>
          </p:nvSpPr>
          <p:spPr>
            <a:xfrm rot="16200000">
              <a:off x="-1059068" y="1297883"/>
              <a:ext cx="2925968" cy="3302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931" name="Shape 5931"/>
            <p:cNvSpPr/>
            <p:nvPr/>
          </p:nvSpPr>
          <p:spPr>
            <a:xfrm>
              <a:off x="635000" y="2933690"/>
              <a:ext cx="2159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932" name="Shape 5932"/>
            <p:cNvSpPr/>
            <p:nvPr/>
          </p:nvSpPr>
          <p:spPr>
            <a:xfrm>
              <a:off x="1879600" y="2933690"/>
              <a:ext cx="3683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0.5</a:t>
              </a:r>
            </a:p>
          </p:txBody>
        </p:sp>
        <p:sp>
          <p:nvSpPr>
            <p:cNvPr id="5933" name="Shape 5933"/>
            <p:cNvSpPr/>
            <p:nvPr/>
          </p:nvSpPr>
          <p:spPr>
            <a:xfrm>
              <a:off x="3187700" y="2933690"/>
              <a:ext cx="2159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934" name="Shape 5934"/>
            <p:cNvSpPr/>
            <p:nvPr/>
          </p:nvSpPr>
          <p:spPr>
            <a:xfrm>
              <a:off x="1016000" y="3181340"/>
              <a:ext cx="2106415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run 1 nodal probabilities</a:t>
              </a:r>
            </a:p>
          </p:txBody>
        </p:sp>
        <p:sp>
          <p:nvSpPr>
            <p:cNvPr id="5935" name="Shape 5935"/>
            <p:cNvSpPr/>
            <p:nvPr/>
          </p:nvSpPr>
          <p:spPr>
            <a:xfrm>
              <a:off x="406400" y="2635240"/>
              <a:ext cx="2159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936" name="Shape 5936"/>
            <p:cNvSpPr/>
            <p:nvPr/>
          </p:nvSpPr>
          <p:spPr>
            <a:xfrm>
              <a:off x="254000" y="1311270"/>
              <a:ext cx="3683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0.5</a:t>
              </a:r>
            </a:p>
          </p:txBody>
        </p:sp>
        <p:sp>
          <p:nvSpPr>
            <p:cNvPr id="5937" name="Shape 5937"/>
            <p:cNvSpPr/>
            <p:nvPr/>
          </p:nvSpPr>
          <p:spPr>
            <a:xfrm>
              <a:off x="406400" y="50799"/>
              <a:ext cx="215900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938" name="Shape 5938"/>
            <p:cNvSpPr/>
            <p:nvPr/>
          </p:nvSpPr>
          <p:spPr>
            <a:xfrm rot="16200000">
              <a:off x="-881758" y="1343020"/>
              <a:ext cx="210641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run 2 nodal probabilities</a:t>
              </a:r>
            </a:p>
          </p:txBody>
        </p:sp>
      </p:grpSp>
      <p:sp>
        <p:nvSpPr>
          <p:cNvPr id="5940" name="Shape 5940"/>
          <p:cNvSpPr/>
          <p:nvPr/>
        </p:nvSpPr>
        <p:spPr>
          <a:xfrm>
            <a:off x="533400" y="1130300"/>
            <a:ext cx="885781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‘comparetrees’ plot of trees sampled by two MrBayes runs</a:t>
            </a:r>
          </a:p>
        </p:txBody>
      </p:sp>
      <p:sp>
        <p:nvSpPr>
          <p:cNvPr id="5941" name="Shape 5941"/>
          <p:cNvSpPr/>
          <p:nvPr/>
        </p:nvSpPr>
        <p:spPr>
          <a:xfrm>
            <a:off x="6527800" y="1651000"/>
            <a:ext cx="23192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better convergence</a:t>
            </a:r>
          </a:p>
        </p:txBody>
      </p:sp>
      <p:sp>
        <p:nvSpPr>
          <p:cNvPr id="5942" name="Shape 5942"/>
          <p:cNvSpPr/>
          <p:nvPr/>
        </p:nvSpPr>
        <p:spPr>
          <a:xfrm>
            <a:off x="1828800" y="1651000"/>
            <a:ext cx="1879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bad convergence</a:t>
            </a:r>
          </a:p>
        </p:txBody>
      </p:sp>
      <p:sp>
        <p:nvSpPr>
          <p:cNvPr id="5943" name="Shape 5943"/>
          <p:cNvSpPr/>
          <p:nvPr/>
        </p:nvSpPr>
        <p:spPr>
          <a:xfrm>
            <a:off x="1769963" y="139997"/>
            <a:ext cx="662007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Assessing MCMC Performance:</a:t>
            </a:r>
            <a:br/>
            <a:r>
              <a:t>Diagnostics Based on Multiple Runs</a:t>
            </a:r>
          </a:p>
        </p:txBody>
      </p:sp>
      <p:sp>
        <p:nvSpPr>
          <p:cNvPr id="5944" name="Shape 5944"/>
          <p:cNvSpPr/>
          <p:nvPr/>
        </p:nvSpPr>
        <p:spPr>
          <a:xfrm>
            <a:off x="1384300" y="5638800"/>
            <a:ext cx="84903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Compare estimates of node probabilities estimated by two independent chains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6" name="Shape 5946"/>
          <p:cNvSpPr/>
          <p:nvPr/>
        </p:nvSpPr>
        <p:spPr>
          <a:xfrm>
            <a:off x="660400" y="1511300"/>
            <a:ext cx="8733875" cy="6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“You can never be absolutely certain that the MCMC is reliable, you can only identify when</a:t>
            </a:r>
            <a:br/>
            <a:r>
              <a:t>     something has gone wrong.” </a:t>
            </a:r>
            <a:r>
              <a:rPr i="0"/>
              <a:t>Andrew </a:t>
            </a:r>
            <a:r>
              <a:rPr i="0"/>
              <a:t>Gelman (hero)</a:t>
            </a:r>
          </a:p>
        </p:txBody>
      </p:sp>
      <p:pic>
        <p:nvPicPr>
          <p:cNvPr id="59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6082" y="2440749"/>
            <a:ext cx="6202530" cy="4651898"/>
          </a:xfrm>
          <a:prstGeom prst="rect">
            <a:avLst/>
          </a:prstGeom>
          <a:ln w="12700">
            <a:miter lim="400000"/>
          </a:ln>
        </p:spPr>
      </p:pic>
      <p:sp>
        <p:nvSpPr>
          <p:cNvPr id="5948" name="Shape 5948"/>
          <p:cNvSpPr/>
          <p:nvPr/>
        </p:nvSpPr>
        <p:spPr>
          <a:xfrm>
            <a:off x="1702593" y="139997"/>
            <a:ext cx="675481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Summary: Some General Strategies </a:t>
            </a:r>
            <a:br/>
            <a:r>
              <a:t>for Assessing MCMC Performance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696" name="Shape 69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697" name="Shape 697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700" name="Group 700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698" name="Shape 698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69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Shape 5950"/>
          <p:cNvSpPr/>
          <p:nvPr/>
        </p:nvSpPr>
        <p:spPr>
          <a:xfrm>
            <a:off x="660400" y="1625600"/>
            <a:ext cx="6464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When do you need to assess MCMC performance?</a:t>
            </a:r>
          </a:p>
        </p:txBody>
      </p:sp>
      <p:sp>
        <p:nvSpPr>
          <p:cNvPr id="5951" name="Shape 5951"/>
          <p:cNvSpPr/>
          <p:nvPr/>
        </p:nvSpPr>
        <p:spPr>
          <a:xfrm>
            <a:off x="1130300" y="2019300"/>
            <a:ext cx="65532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ALWAYS</a:t>
            </a:r>
          </a:p>
        </p:txBody>
      </p:sp>
      <p:sp>
        <p:nvSpPr>
          <p:cNvPr id="5952" name="Shape 5952"/>
          <p:cNvSpPr/>
          <p:nvPr/>
        </p:nvSpPr>
        <p:spPr>
          <a:xfrm>
            <a:off x="660400" y="2501900"/>
            <a:ext cx="78105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When should you assess the performance of individual runs? </a:t>
            </a:r>
          </a:p>
        </p:txBody>
      </p:sp>
      <p:sp>
        <p:nvSpPr>
          <p:cNvPr id="5953" name="Shape 5953"/>
          <p:cNvSpPr/>
          <p:nvPr/>
        </p:nvSpPr>
        <p:spPr>
          <a:xfrm>
            <a:off x="1130300" y="2882900"/>
            <a:ext cx="65532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ALWAYS</a:t>
            </a:r>
          </a:p>
        </p:txBody>
      </p:sp>
      <p:sp>
        <p:nvSpPr>
          <p:cNvPr id="5954" name="Shape 5954"/>
          <p:cNvSpPr/>
          <p:nvPr/>
        </p:nvSpPr>
        <p:spPr>
          <a:xfrm>
            <a:off x="660400" y="3390900"/>
            <a:ext cx="75057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 Which diagnostics should you use to assess individual runs?</a:t>
            </a:r>
          </a:p>
        </p:txBody>
      </p:sp>
      <p:sp>
        <p:nvSpPr>
          <p:cNvPr id="5955" name="Shape 5955"/>
          <p:cNvSpPr/>
          <p:nvPr/>
        </p:nvSpPr>
        <p:spPr>
          <a:xfrm>
            <a:off x="1130300" y="3771900"/>
            <a:ext cx="77089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FF9300"/>
                </a:solidFill>
              </a:rPr>
              <a:t>ALL </a:t>
            </a:r>
            <a:r>
              <a:t>that are relevant for the models/parameters you are estimating under</a:t>
            </a:r>
            <a:br/>
          </a:p>
        </p:txBody>
      </p:sp>
      <p:sp>
        <p:nvSpPr>
          <p:cNvPr id="5956" name="Shape 5956"/>
          <p:cNvSpPr/>
          <p:nvPr/>
        </p:nvSpPr>
        <p:spPr>
          <a:xfrm>
            <a:off x="660400" y="4279900"/>
            <a:ext cx="75057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When is a single run sufficient to assess MCMC performance?</a:t>
            </a:r>
          </a:p>
        </p:txBody>
      </p:sp>
      <p:sp>
        <p:nvSpPr>
          <p:cNvPr id="5957" name="Shape 5957"/>
          <p:cNvSpPr/>
          <p:nvPr/>
        </p:nvSpPr>
        <p:spPr>
          <a:xfrm>
            <a:off x="1130300" y="4660900"/>
            <a:ext cx="77089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FF9300"/>
                </a:solidFill>
              </a:rPr>
              <a:t>NEVER</a:t>
            </a:r>
            <a:br>
              <a:rPr>
                <a:solidFill>
                  <a:srgbClr val="FF9300"/>
                </a:solidFill>
              </a:rPr>
            </a:br>
          </a:p>
        </p:txBody>
      </p:sp>
      <p:sp>
        <p:nvSpPr>
          <p:cNvPr id="5958" name="Shape 5958"/>
          <p:cNvSpPr/>
          <p:nvPr/>
        </p:nvSpPr>
        <p:spPr>
          <a:xfrm>
            <a:off x="660400" y="5168900"/>
            <a:ext cx="75057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5. When should you estimate under the prior?</a:t>
            </a:r>
          </a:p>
        </p:txBody>
      </p:sp>
      <p:sp>
        <p:nvSpPr>
          <p:cNvPr id="5959" name="Shape 5959"/>
          <p:cNvSpPr/>
          <p:nvPr/>
        </p:nvSpPr>
        <p:spPr>
          <a:xfrm>
            <a:off x="1130300" y="5549900"/>
            <a:ext cx="8132341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FF9300"/>
                </a:solidFill>
              </a:rPr>
              <a:t>WHENEVER POSSIBLE </a:t>
            </a:r>
            <a:r>
              <a:t>(and be wary of programs where it is not possible)</a:t>
            </a:r>
            <a:br/>
          </a:p>
        </p:txBody>
      </p:sp>
      <p:sp>
        <p:nvSpPr>
          <p:cNvPr id="5960" name="Shape 5960"/>
          <p:cNvSpPr/>
          <p:nvPr/>
        </p:nvSpPr>
        <p:spPr>
          <a:xfrm>
            <a:off x="1702593" y="139997"/>
            <a:ext cx="675481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Summary: Some General Strategies </a:t>
            </a:r>
            <a:br/>
            <a:r>
              <a:t>for Assessing MCMC Performance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5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5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5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58" grpId="9"/>
      <p:bldP build="whole" bldLvl="1" animBg="1" rev="0" advAuto="0" spid="5953" grpId="4"/>
      <p:bldP build="whole" bldLvl="1" animBg="1" rev="0" advAuto="0" spid="5954" grpId="5"/>
      <p:bldP build="whole" bldLvl="1" animBg="1" rev="0" advAuto="0" spid="5952" grpId="3"/>
      <p:bldP build="whole" bldLvl="1" animBg="1" rev="0" advAuto="0" spid="5956" grpId="7"/>
      <p:bldP build="whole" bldLvl="1" animBg="1" rev="0" advAuto="0" spid="5950" grpId="1"/>
      <p:bldP build="whole" bldLvl="1" animBg="1" rev="0" advAuto="0" spid="5959" grpId="10"/>
      <p:bldP build="whole" bldLvl="1" animBg="1" rev="0" advAuto="0" spid="5951" grpId="2"/>
      <p:bldP build="whole" bldLvl="1" animBg="1" rev="0" advAuto="0" spid="5955" grpId="6"/>
      <p:bldP build="whole" bldLvl="1" animBg="1" rev="0" advAuto="0" spid="5957" grpId="8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2" name="Shape 5962"/>
          <p:cNvSpPr/>
          <p:nvPr/>
        </p:nvSpPr>
        <p:spPr>
          <a:xfrm>
            <a:off x="660400" y="2908300"/>
            <a:ext cx="80264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7. When should you perform multiple independent MCMC runs?</a:t>
            </a:r>
          </a:p>
        </p:txBody>
      </p:sp>
      <p:sp>
        <p:nvSpPr>
          <p:cNvPr id="5963" name="Shape 5963"/>
          <p:cNvSpPr/>
          <p:nvPr/>
        </p:nvSpPr>
        <p:spPr>
          <a:xfrm>
            <a:off x="1130300" y="3302000"/>
            <a:ext cx="65532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ALWAYS </a:t>
            </a:r>
            <a:r>
              <a:rPr>
                <a:solidFill>
                  <a:srgbClr val="424242"/>
                </a:solidFill>
              </a:rPr>
              <a:t>(and be wary of pseudo-independence)</a:t>
            </a:r>
          </a:p>
        </p:txBody>
      </p:sp>
      <p:sp>
        <p:nvSpPr>
          <p:cNvPr id="5964" name="Shape 5964"/>
          <p:cNvSpPr/>
          <p:nvPr/>
        </p:nvSpPr>
        <p:spPr>
          <a:xfrm>
            <a:off x="660400" y="3784600"/>
            <a:ext cx="78105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8. Which diagnostics should you use to assess multiple runs?</a:t>
            </a:r>
          </a:p>
        </p:txBody>
      </p:sp>
      <p:sp>
        <p:nvSpPr>
          <p:cNvPr id="5965" name="Shape 5965"/>
          <p:cNvSpPr/>
          <p:nvPr/>
        </p:nvSpPr>
        <p:spPr>
          <a:xfrm>
            <a:off x="1130300" y="4165600"/>
            <a:ext cx="78105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FF9300"/>
                </a:solidFill>
              </a:rPr>
              <a:t>ALL </a:t>
            </a:r>
            <a:r>
              <a:t>that are relevant for the models/parameters you are estimating under</a:t>
            </a:r>
            <a:br/>
          </a:p>
        </p:txBody>
      </p:sp>
      <p:sp>
        <p:nvSpPr>
          <p:cNvPr id="5966" name="Shape 5966"/>
          <p:cNvSpPr/>
          <p:nvPr/>
        </p:nvSpPr>
        <p:spPr>
          <a:xfrm>
            <a:off x="660400" y="4673600"/>
            <a:ext cx="75057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9. How many independent MCMC runs are sufficient?</a:t>
            </a:r>
          </a:p>
        </p:txBody>
      </p:sp>
      <p:sp>
        <p:nvSpPr>
          <p:cNvPr id="5967" name="Shape 5967"/>
          <p:cNvSpPr/>
          <p:nvPr/>
        </p:nvSpPr>
        <p:spPr>
          <a:xfrm>
            <a:off x="1130300" y="5054600"/>
            <a:ext cx="84328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FF9300"/>
                </a:solidFill>
              </a:rPr>
              <a:t>AS MANY AS POSSIBLE </a:t>
            </a:r>
            <a:r>
              <a:t>(</a:t>
            </a:r>
            <a:r>
              <a:rPr i="1"/>
              <a:t>i.e</a:t>
            </a:r>
            <a:r>
              <a:t>., as many as you think your data/problem deserve)</a:t>
            </a:r>
            <a:br/>
          </a:p>
        </p:txBody>
      </p:sp>
      <p:sp>
        <p:nvSpPr>
          <p:cNvPr id="5968" name="Shape 5968"/>
          <p:cNvSpPr/>
          <p:nvPr/>
        </p:nvSpPr>
        <p:spPr>
          <a:xfrm>
            <a:off x="660400" y="5562600"/>
            <a:ext cx="75057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10. How long should you run each MCMC analysis?</a:t>
            </a:r>
          </a:p>
        </p:txBody>
      </p:sp>
      <p:sp>
        <p:nvSpPr>
          <p:cNvPr id="5969" name="Shape 5969"/>
          <p:cNvSpPr/>
          <p:nvPr/>
        </p:nvSpPr>
        <p:spPr>
          <a:xfrm>
            <a:off x="1130300" y="5943600"/>
            <a:ext cx="84328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FF9300"/>
                </a:solidFill>
              </a:rPr>
              <a:t>AS LONG AS POSSIBLE </a:t>
            </a:r>
            <a:r>
              <a:t>(</a:t>
            </a:r>
            <a:r>
              <a:rPr i="1"/>
              <a:t>i.e</a:t>
            </a:r>
            <a:r>
              <a:t>., as long as you think your data/problem deserve)</a:t>
            </a:r>
          </a:p>
        </p:txBody>
      </p:sp>
      <p:sp>
        <p:nvSpPr>
          <p:cNvPr id="5970" name="Shape 5970"/>
          <p:cNvSpPr/>
          <p:nvPr/>
        </p:nvSpPr>
        <p:spPr>
          <a:xfrm>
            <a:off x="660400" y="1625600"/>
            <a:ext cx="75057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6. When should you use Metropolis-Coupling?</a:t>
            </a:r>
          </a:p>
        </p:txBody>
      </p:sp>
      <p:sp>
        <p:nvSpPr>
          <p:cNvPr id="5971" name="Shape 5971"/>
          <p:cNvSpPr/>
          <p:nvPr/>
        </p:nvSpPr>
        <p:spPr>
          <a:xfrm>
            <a:off x="1130300" y="2006600"/>
            <a:ext cx="7708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Whenever you cannot be certain that standard MCMC is adequate</a:t>
            </a:r>
          </a:p>
        </p:txBody>
      </p:sp>
      <p:sp>
        <p:nvSpPr>
          <p:cNvPr id="5972" name="Shape 5972"/>
          <p:cNvSpPr/>
          <p:nvPr/>
        </p:nvSpPr>
        <p:spPr>
          <a:xfrm>
            <a:off x="1130300" y="2387600"/>
            <a:ext cx="7708900" cy="63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i.e</a:t>
            </a:r>
            <a:r>
              <a:t>., </a:t>
            </a:r>
            <a:r>
              <a:rPr>
                <a:solidFill>
                  <a:srgbClr val="FF9300"/>
                </a:solidFill>
              </a:rPr>
              <a:t>ALWAYS </a:t>
            </a:r>
            <a:r>
              <a:t>(and be wary of programs where it is not possible)</a:t>
            </a:r>
            <a:br/>
          </a:p>
        </p:txBody>
      </p:sp>
      <p:sp>
        <p:nvSpPr>
          <p:cNvPr id="5973" name="Shape 5973"/>
          <p:cNvSpPr/>
          <p:nvPr/>
        </p:nvSpPr>
        <p:spPr>
          <a:xfrm>
            <a:off x="1702593" y="139997"/>
            <a:ext cx="6754814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Summary: Some General Strategies </a:t>
            </a:r>
            <a:br/>
            <a:r>
              <a:t>for Assessing MCMC Performance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5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5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500"/>
                                        <p:tgtEl>
                                          <p:spTgt spid="5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69" grpId="11"/>
      <p:bldP build="whole" bldLvl="1" animBg="1" rev="0" advAuto="0" spid="5971" grpId="2"/>
      <p:bldP build="whole" bldLvl="1" animBg="1" rev="0" advAuto="0" spid="5972" grpId="3"/>
      <p:bldP build="whole" bldLvl="1" animBg="1" rev="0" advAuto="0" spid="5970" grpId="1"/>
      <p:bldP build="whole" bldLvl="1" animBg="1" rev="0" advAuto="0" spid="5962" grpId="4"/>
      <p:bldP build="whole" bldLvl="1" animBg="1" rev="0" advAuto="0" spid="5963" grpId="5"/>
      <p:bldP build="whole" bldLvl="1" animBg="1" rev="0" advAuto="0" spid="5964" grpId="6"/>
      <p:bldP build="whole" bldLvl="1" animBg="1" rev="0" advAuto="0" spid="5966" grpId="8"/>
      <p:bldP build="whole" bldLvl="1" animBg="1" rev="0" advAuto="0" spid="5968" grpId="10"/>
      <p:bldP build="whole" bldLvl="1" animBg="1" rev="0" advAuto="0" spid="5965" grpId="7"/>
      <p:bldP build="whole" bldLvl="1" animBg="1" rev="0" advAuto="0" spid="5967" grpId="9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5" name="Shape 5975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5976" name="Shape 5976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5977" name="Shape 5977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5978" name="Shape 5978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5979" name="Shape 5979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5980" name="Shape 5980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5981" name="Shape 5981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5982" name="Shape 5982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5983" name="Shape 5983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5984" name="Shape 5984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85" name="Shape 5985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5986" name="Shape 5986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  <p:sp>
        <p:nvSpPr>
          <p:cNvPr id="5987" name="Shape 5987"/>
          <p:cNvSpPr/>
          <p:nvPr/>
        </p:nvSpPr>
        <p:spPr>
          <a:xfrm>
            <a:off x="4743450" y="3105001"/>
            <a:ext cx="1816100" cy="6985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9" name="Shape 5989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5990" name="Shape 5990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5991" name="Shape 5991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5992" name="Shape 5992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5993" name="Shape 5993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5994" name="Shape 5994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5995" name="Shape 5995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5996" name="Shape 5996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5997" name="Shape 5997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5998" name="Shape 5998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99" name="Shape 5999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6000" name="Shape 6000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  <p:sp>
        <p:nvSpPr>
          <p:cNvPr id="6001" name="Shape 6001"/>
          <p:cNvSpPr/>
          <p:nvPr/>
        </p:nvSpPr>
        <p:spPr>
          <a:xfrm>
            <a:off x="2368550" y="1841500"/>
            <a:ext cx="1816100" cy="698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02" name="Shape 6002"/>
          <p:cNvSpPr/>
          <p:nvPr/>
        </p:nvSpPr>
        <p:spPr>
          <a:xfrm>
            <a:off x="2317750" y="3835839"/>
            <a:ext cx="1841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Next time!!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703" name="Shape 703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704" name="Shape 704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705" name="Shape 705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708" name="Group 708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706" name="Shape 706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70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883398" y="3587750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pi ~ dnDirichlet(pi_prior)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base frequencies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mvSimplexElementScale(pi, alpha=10.0,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711" name="Shape 711"/>
          <p:cNvSpPr/>
          <p:nvPr/>
        </p:nvSpPr>
        <p:spPr>
          <a:xfrm>
            <a:off x="883398" y="4419273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er ~ dnDirichlet(er_prior)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exchangeability rates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mvSimplexElementScale(er, alpha=10.0,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712" name="Shape 712"/>
          <p:cNvSpPr/>
          <p:nvPr/>
        </p:nvSpPr>
        <p:spPr>
          <a:xfrm>
            <a:off x="883398" y="5250797"/>
            <a:ext cx="919837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alpha ~ dnUnif( alpha_prior_min, alpha_prior_max 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alpha-shape parameter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 			=  mvScale(alpha, lambda=0.8,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713" name="Shape 713"/>
          <p:cNvSpPr/>
          <p:nvPr/>
        </p:nvSpPr>
        <p:spPr>
          <a:xfrm>
            <a:off x="8656838" y="3864073"/>
            <a:ext cx="1445219" cy="2387789"/>
          </a:xfrm>
          <a:prstGeom prst="rect">
            <a:avLst/>
          </a:prstGeom>
          <a:ln w="381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14" name="Shape 714"/>
          <p:cNvSpPr/>
          <p:nvPr/>
        </p:nvSpPr>
        <p:spPr>
          <a:xfrm flipH="1">
            <a:off x="1064260" y="3122570"/>
            <a:ext cx="1" cy="542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15" name="Shape 715"/>
          <p:cNvSpPr/>
          <p:nvPr/>
        </p:nvSpPr>
        <p:spPr>
          <a:xfrm>
            <a:off x="745540" y="2756048"/>
            <a:ext cx="1040409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parameter</a:t>
            </a:r>
          </a:p>
        </p:txBody>
      </p:sp>
      <p:sp>
        <p:nvSpPr>
          <p:cNvPr id="716" name="Shape 716"/>
          <p:cNvSpPr/>
          <p:nvPr/>
        </p:nvSpPr>
        <p:spPr>
          <a:xfrm>
            <a:off x="2080259" y="3376570"/>
            <a:ext cx="1" cy="288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17" name="Shape 717"/>
          <p:cNvSpPr/>
          <p:nvPr/>
        </p:nvSpPr>
        <p:spPr>
          <a:xfrm>
            <a:off x="1761540" y="3010048"/>
            <a:ext cx="1559918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distribution</a:t>
            </a:r>
          </a:p>
        </p:txBody>
      </p:sp>
      <p:sp>
        <p:nvSpPr>
          <p:cNvPr id="718" name="Shape 718"/>
          <p:cNvSpPr/>
          <p:nvPr/>
        </p:nvSpPr>
        <p:spPr>
          <a:xfrm>
            <a:off x="9368409" y="3587750"/>
            <a:ext cx="1" cy="23853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19" name="Shape 719"/>
          <p:cNvSpPr/>
          <p:nvPr/>
        </p:nvSpPr>
        <p:spPr>
          <a:xfrm>
            <a:off x="8865550" y="3022748"/>
            <a:ext cx="950219" cy="5521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proposal </a:t>
            </a:r>
            <a:br/>
            <a:r>
              <a:t>weights</a:t>
            </a:r>
          </a:p>
        </p:txBody>
      </p:sp>
      <p:sp>
        <p:nvSpPr>
          <p:cNvPr id="720" name="Shape 72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721" name="Shape 72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722" name="Shape 722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723" name="Shape 723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726" name="Group 726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724" name="Shape 724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72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883398" y="3587750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pi ~ dnDirichlet(pi_prior)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base frequencies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mvSimplexElementScale(pi, alpha=10.0,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729" name="Shape 729"/>
          <p:cNvSpPr/>
          <p:nvPr/>
        </p:nvSpPr>
        <p:spPr>
          <a:xfrm>
            <a:off x="883398" y="4419273"/>
            <a:ext cx="925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er ~ dnDirichlet(er_prior)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exchangeability rates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=  mvSimplexElementScale(er, alpha=10.0, tune=true, weight=</a:t>
            </a:r>
            <a:r>
              <a:rPr b="1"/>
              <a:t>1.0</a:t>
            </a:r>
            <a:r>
              <a:t>)</a:t>
            </a:r>
          </a:p>
        </p:txBody>
      </p:sp>
      <p:sp>
        <p:nvSpPr>
          <p:cNvPr id="730" name="Shape 730"/>
          <p:cNvSpPr/>
          <p:nvPr/>
        </p:nvSpPr>
        <p:spPr>
          <a:xfrm>
            <a:off x="883398" y="5250797"/>
            <a:ext cx="919837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alpha ~ dnUnif( alpha_prior_min, alpha_prior_max )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#moves for alpha-shape parameter</a:t>
            </a:r>
          </a:p>
          <a:p>
            <a:pPr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moves[++mi]  			=  mvScale(alpha, lambda=0.8, tune=true, weight=</a:t>
            </a:r>
            <a:r>
              <a:rPr b="1"/>
              <a:t>4.0</a:t>
            </a:r>
            <a:r>
              <a:t>)</a:t>
            </a:r>
          </a:p>
        </p:txBody>
      </p:sp>
      <p:sp>
        <p:nvSpPr>
          <p:cNvPr id="731" name="Shape 731"/>
          <p:cNvSpPr/>
          <p:nvPr/>
        </p:nvSpPr>
        <p:spPr>
          <a:xfrm>
            <a:off x="8656838" y="3864073"/>
            <a:ext cx="1445219" cy="2387789"/>
          </a:xfrm>
          <a:prstGeom prst="rect">
            <a:avLst/>
          </a:prstGeom>
          <a:ln w="381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32" name="Shape 732"/>
          <p:cNvSpPr/>
          <p:nvPr/>
        </p:nvSpPr>
        <p:spPr>
          <a:xfrm>
            <a:off x="9368409" y="3587750"/>
            <a:ext cx="1" cy="23853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33" name="Shape 733"/>
          <p:cNvSpPr/>
          <p:nvPr/>
        </p:nvSpPr>
        <p:spPr>
          <a:xfrm flipH="1">
            <a:off x="1064260" y="3122570"/>
            <a:ext cx="1" cy="542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34" name="Shape 734"/>
          <p:cNvSpPr/>
          <p:nvPr/>
        </p:nvSpPr>
        <p:spPr>
          <a:xfrm>
            <a:off x="745540" y="2756048"/>
            <a:ext cx="1040409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parameter</a:t>
            </a:r>
          </a:p>
        </p:txBody>
      </p:sp>
      <p:sp>
        <p:nvSpPr>
          <p:cNvPr id="735" name="Shape 735"/>
          <p:cNvSpPr/>
          <p:nvPr/>
        </p:nvSpPr>
        <p:spPr>
          <a:xfrm>
            <a:off x="2080259" y="3376570"/>
            <a:ext cx="1" cy="288357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63500" dist="50800" dir="5400000">
              <a:srgbClr val="000000">
                <a:alpha val="1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36" name="Shape 736"/>
          <p:cNvSpPr/>
          <p:nvPr/>
        </p:nvSpPr>
        <p:spPr>
          <a:xfrm>
            <a:off x="1761540" y="3010048"/>
            <a:ext cx="1559918" cy="323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 distribution</a:t>
            </a:r>
          </a:p>
        </p:txBody>
      </p:sp>
      <p:sp>
        <p:nvSpPr>
          <p:cNvPr id="737" name="Shape 737"/>
          <p:cNvSpPr/>
          <p:nvPr/>
        </p:nvSpPr>
        <p:spPr>
          <a:xfrm>
            <a:off x="8865550" y="3022748"/>
            <a:ext cx="950219" cy="5521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proposal </a:t>
            </a:r>
            <a:br/>
            <a:r>
              <a:t>weights</a:t>
            </a:r>
          </a:p>
        </p:txBody>
      </p:sp>
      <p:sp>
        <p:nvSpPr>
          <p:cNvPr id="738" name="Shape 73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739" name="Shape 73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740" name="Shape 740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741" name="Shape 741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744" name="Group 744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742" name="Shape 742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74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06" name="Shape 206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207" name="Shape 207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208" name="Shape 208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209" name="Shape 209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210" name="Shape 210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211" name="Shape 211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212" name="Shape 212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747" name="Shape 74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748" name="Shape 748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749" name="Shape 749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750" name="Shape 750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751" name="Shape 751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754" name="Group 754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752" name="Shape 752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75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757" name="Group 757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755" name="Shape 755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75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5077241"/>
            <a:ext cx="6172200" cy="7864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760" name="Shape 760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grpSp>
        <p:nvGrpSpPr>
          <p:cNvPr id="763" name="Group 763"/>
          <p:cNvGrpSpPr/>
          <p:nvPr/>
        </p:nvGrpSpPr>
        <p:grpSpPr>
          <a:xfrm>
            <a:off x="3676650" y="4826000"/>
            <a:ext cx="1536700" cy="1720553"/>
            <a:chOff x="374650" y="0"/>
            <a:chExt cx="1536700" cy="1720552"/>
          </a:xfrm>
        </p:grpSpPr>
        <p:sp>
          <p:nvSpPr>
            <p:cNvPr id="761" name="Shape 761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2" name="Shape 762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ratio </a:t>
              </a:r>
            </a:p>
          </p:txBody>
        </p:sp>
      </p:grpSp>
      <p:grpSp>
        <p:nvGrpSpPr>
          <p:cNvPr id="766" name="Group 766"/>
          <p:cNvGrpSpPr/>
          <p:nvPr/>
        </p:nvGrpSpPr>
        <p:grpSpPr>
          <a:xfrm>
            <a:off x="5261189" y="4826000"/>
            <a:ext cx="1079501" cy="1720553"/>
            <a:chOff x="28789" y="0"/>
            <a:chExt cx="1079500" cy="1720552"/>
          </a:xfrm>
        </p:grpSpPr>
        <p:sp>
          <p:nvSpPr>
            <p:cNvPr id="764" name="Shape 764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5" name="Shape 765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ratio </a:t>
              </a:r>
            </a:p>
          </p:txBody>
        </p:sp>
      </p:grpSp>
      <p:grpSp>
        <p:nvGrpSpPr>
          <p:cNvPr id="769" name="Group 769"/>
          <p:cNvGrpSpPr/>
          <p:nvPr/>
        </p:nvGrpSpPr>
        <p:grpSpPr>
          <a:xfrm>
            <a:off x="6324600" y="4826000"/>
            <a:ext cx="1536700" cy="1720553"/>
            <a:chOff x="215900" y="0"/>
            <a:chExt cx="1536700" cy="1720552"/>
          </a:xfrm>
        </p:grpSpPr>
        <p:sp>
          <p:nvSpPr>
            <p:cNvPr id="767" name="Shape 767"/>
            <p:cNvSpPr/>
            <p:nvPr/>
          </p:nvSpPr>
          <p:spPr>
            <a:xfrm>
              <a:off x="441970" y="0"/>
              <a:ext cx="108456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8" name="Shape 768"/>
            <p:cNvSpPr/>
            <p:nvPr/>
          </p:nvSpPr>
          <p:spPr>
            <a:xfrm>
              <a:off x="21590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proposal ratio </a:t>
              </a:r>
            </a:p>
          </p:txBody>
        </p:sp>
      </p:grpSp>
      <p:sp>
        <p:nvSpPr>
          <p:cNvPr id="770" name="Shape 770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771" name="Shape 771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772" name="Shape 772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773" name="Shape 773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774" name="Shape 774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777" name="Group 777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775" name="Shape 775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77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780" name="Group 780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778" name="Shape 778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77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781" name="Shape 781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6" grpId="2"/>
      <p:bldP build="whole" bldLvl="1" animBg="1" rev="0" advAuto="0" spid="769" grpId="3"/>
      <p:bldP build="whole" bldLvl="1" animBg="1" rev="0" advAuto="0" spid="76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5077241"/>
            <a:ext cx="6172200" cy="7864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784" name="Shape 784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grpSp>
        <p:nvGrpSpPr>
          <p:cNvPr id="787" name="Group 787"/>
          <p:cNvGrpSpPr/>
          <p:nvPr/>
        </p:nvGrpSpPr>
        <p:grpSpPr>
          <a:xfrm>
            <a:off x="3676650" y="4826000"/>
            <a:ext cx="1536700" cy="1720553"/>
            <a:chOff x="374650" y="0"/>
            <a:chExt cx="1536700" cy="1720552"/>
          </a:xfrm>
        </p:grpSpPr>
        <p:sp>
          <p:nvSpPr>
            <p:cNvPr id="785" name="Shape 785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6" name="Shape 786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ratio </a:t>
              </a:r>
            </a:p>
          </p:txBody>
        </p:sp>
      </p:grpSp>
      <p:grpSp>
        <p:nvGrpSpPr>
          <p:cNvPr id="790" name="Group 790"/>
          <p:cNvGrpSpPr/>
          <p:nvPr/>
        </p:nvGrpSpPr>
        <p:grpSpPr>
          <a:xfrm>
            <a:off x="5261189" y="4826000"/>
            <a:ext cx="1079501" cy="1720553"/>
            <a:chOff x="28789" y="0"/>
            <a:chExt cx="1079500" cy="1720552"/>
          </a:xfrm>
        </p:grpSpPr>
        <p:sp>
          <p:nvSpPr>
            <p:cNvPr id="788" name="Shape 788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ratio </a:t>
              </a:r>
            </a:p>
          </p:txBody>
        </p:sp>
      </p:grpSp>
      <p:grpSp>
        <p:nvGrpSpPr>
          <p:cNvPr id="793" name="Group 793"/>
          <p:cNvGrpSpPr/>
          <p:nvPr/>
        </p:nvGrpSpPr>
        <p:grpSpPr>
          <a:xfrm>
            <a:off x="6324600" y="4826000"/>
            <a:ext cx="1536700" cy="1720553"/>
            <a:chOff x="215900" y="0"/>
            <a:chExt cx="1536700" cy="1720552"/>
          </a:xfrm>
        </p:grpSpPr>
        <p:sp>
          <p:nvSpPr>
            <p:cNvPr id="791" name="Shape 791"/>
            <p:cNvSpPr/>
            <p:nvPr/>
          </p:nvSpPr>
          <p:spPr>
            <a:xfrm>
              <a:off x="441970" y="0"/>
              <a:ext cx="108456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2" name="Shape 792"/>
            <p:cNvSpPr/>
            <p:nvPr/>
          </p:nvSpPr>
          <p:spPr>
            <a:xfrm>
              <a:off x="21590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proposal ratio </a:t>
              </a:r>
            </a:p>
          </p:txBody>
        </p:sp>
      </p:grpSp>
      <p:sp>
        <p:nvSpPr>
          <p:cNvPr id="794" name="Shape 79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795" name="Shape 79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796" name="Shape 796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797" name="Shape 797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798" name="Shape 798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801" name="Group 801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799" name="Shape 799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80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804" name="Group 804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802" name="Shape 802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803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805" name="Shape 805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806" name="Shape 806"/>
          <p:cNvSpPr/>
          <p:nvPr/>
        </p:nvSpPr>
        <p:spPr>
          <a:xfrm>
            <a:off x="1231900" y="4254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proposal ratio is (usually) 1, so it can (usually) be ignored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grpSp>
        <p:nvGrpSpPr>
          <p:cNvPr id="811" name="Group 811"/>
          <p:cNvGrpSpPr/>
          <p:nvPr/>
        </p:nvGrpSpPr>
        <p:grpSpPr>
          <a:xfrm>
            <a:off x="3676650" y="4826000"/>
            <a:ext cx="1536700" cy="1720553"/>
            <a:chOff x="374650" y="0"/>
            <a:chExt cx="1536700" cy="1720552"/>
          </a:xfrm>
        </p:grpSpPr>
        <p:sp>
          <p:nvSpPr>
            <p:cNvPr id="809" name="Shape 809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0" name="Shape 810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ratio </a:t>
              </a:r>
            </a:p>
          </p:txBody>
        </p:sp>
      </p:grpSp>
      <p:grpSp>
        <p:nvGrpSpPr>
          <p:cNvPr id="814" name="Group 814"/>
          <p:cNvGrpSpPr/>
          <p:nvPr/>
        </p:nvGrpSpPr>
        <p:grpSpPr>
          <a:xfrm>
            <a:off x="5261189" y="4826000"/>
            <a:ext cx="1079501" cy="1720553"/>
            <a:chOff x="28789" y="0"/>
            <a:chExt cx="1079500" cy="1720552"/>
          </a:xfrm>
        </p:grpSpPr>
        <p:sp>
          <p:nvSpPr>
            <p:cNvPr id="812" name="Shape 812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ratio </a:t>
              </a:r>
            </a:p>
          </p:txBody>
        </p:sp>
      </p:grpSp>
      <p:sp>
        <p:nvSpPr>
          <p:cNvPr id="815" name="Shape 81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816" name="Shape 81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817" name="Shape 817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818" name="Shape 818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819" name="Shape 819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822" name="Group 822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820" name="Shape 820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821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825" name="Group 825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823" name="Shape 823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82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826" name="Shape 826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827" name="Shape 827"/>
          <p:cNvSpPr/>
          <p:nvPr/>
        </p:nvSpPr>
        <p:spPr>
          <a:xfrm>
            <a:off x="1231900" y="4254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proposal ratio is (usually) 1, so it can (usually) be ignored</a:t>
            </a:r>
          </a:p>
        </p:txBody>
      </p:sp>
      <p:pic>
        <p:nvPicPr>
          <p:cNvPr id="8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wipe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grpSp>
        <p:nvGrpSpPr>
          <p:cNvPr id="833" name="Group 833"/>
          <p:cNvGrpSpPr/>
          <p:nvPr/>
        </p:nvGrpSpPr>
        <p:grpSpPr>
          <a:xfrm>
            <a:off x="3676650" y="4826000"/>
            <a:ext cx="1536700" cy="1720553"/>
            <a:chOff x="374650" y="0"/>
            <a:chExt cx="1536700" cy="1720552"/>
          </a:xfrm>
        </p:grpSpPr>
        <p:sp>
          <p:nvSpPr>
            <p:cNvPr id="831" name="Shape 831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32" name="Shape 832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FF9300"/>
                  </a:solidFill>
                </a:rPr>
                <a:t>likelihood</a:t>
              </a:r>
              <a:r>
                <a:t> ratio </a:t>
              </a:r>
            </a:p>
          </p:txBody>
        </p:sp>
      </p:grpSp>
      <p:grpSp>
        <p:nvGrpSpPr>
          <p:cNvPr id="836" name="Group 836"/>
          <p:cNvGrpSpPr/>
          <p:nvPr/>
        </p:nvGrpSpPr>
        <p:grpSpPr>
          <a:xfrm>
            <a:off x="5261189" y="4826000"/>
            <a:ext cx="1079501" cy="1720553"/>
            <a:chOff x="28789" y="0"/>
            <a:chExt cx="1079500" cy="1720552"/>
          </a:xfrm>
        </p:grpSpPr>
        <p:sp>
          <p:nvSpPr>
            <p:cNvPr id="834" name="Shape 834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ratio </a:t>
              </a:r>
            </a:p>
          </p:txBody>
        </p:sp>
      </p:grpSp>
      <p:sp>
        <p:nvSpPr>
          <p:cNvPr id="837" name="Shape 837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838" name="Shape 838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839" name="Shape 839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840" name="Shape 840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841" name="Shape 841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844" name="Group 844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842" name="Shape 842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84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847" name="Group 847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845" name="Shape 845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84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848" name="Shape 848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849" name="Shape 849"/>
          <p:cNvSpPr/>
          <p:nvPr/>
        </p:nvSpPr>
        <p:spPr>
          <a:xfrm>
            <a:off x="1231900" y="4254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the likelihood for a given parameter value,       ?</a:t>
            </a:r>
          </a:p>
        </p:txBody>
      </p:sp>
      <p:pic>
        <p:nvPicPr>
          <p:cNvPr id="85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pic>
        <p:nvPicPr>
          <p:cNvPr id="85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67957" y="431426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860" name="Group 86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854" name="Shape 85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55" name="Shape 85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56" name="Shape 85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59" name="Shape 85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61" name="Shape 86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2" name="Shape 86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3" name="Shape 86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4" name="Shape 86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5" name="Shape 86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6" name="Shape 866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7" name="Shape 867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8" name="Shape 868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9" name="Shape 869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0" name="Shape 870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1" name="Shape 871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2" name="Shape 87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3" name="Shape 87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874" name="Shape 87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875" name="Shape 875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6" name="Shape 876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7" name="Shape 877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8" name="Shape 878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87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888" name="Group 888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882" name="Shape 882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3" name="Shape 883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4" name="Shape 884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7" name="Shape 887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89" name="Shape 889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0" name="Shape 890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1" name="Shape 89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2" name="Shape 89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3" name="Shape 89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4" name="Shape 894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5" name="Shape 895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6" name="Shape 896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7" name="Shape 897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8" name="Shape 898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9" name="Shape 899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0" name="Shape 900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1" name="Shape 901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902" name="Shape 902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903" name="Shape 903"/>
          <p:cNvSpPr/>
          <p:nvPr/>
        </p:nvSpPr>
        <p:spPr>
          <a:xfrm>
            <a:off x="6270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4" name="Shape 904"/>
          <p:cNvSpPr/>
          <p:nvPr/>
        </p:nvSpPr>
        <p:spPr>
          <a:xfrm>
            <a:off x="72993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5" name="Shape 905"/>
          <p:cNvSpPr/>
          <p:nvPr/>
        </p:nvSpPr>
        <p:spPr>
          <a:xfrm>
            <a:off x="81883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6" name="Shape 906"/>
          <p:cNvSpPr/>
          <p:nvPr/>
        </p:nvSpPr>
        <p:spPr>
          <a:xfrm>
            <a:off x="9064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7" name="Shape 907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8" name="Shape 908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9" name="Shape 909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10" name="Shape 910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9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920" name="Group 92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914" name="Shape 91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5" name="Shape 91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6" name="Shape 91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9" name="Shape 91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21" name="Shape 92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2" name="Shape 92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3" name="Shape 92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4" name="Shape 92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5" name="Shape 92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6" name="Shape 926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7" name="Shape 927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8" name="Shape 928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9" name="Shape 929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0" name="Shape 930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1" name="Shape 931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2" name="Shape 93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3" name="Shape 93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934" name="Shape 93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935" name="Shape 935"/>
          <p:cNvSpPr/>
          <p:nvPr/>
        </p:nvSpPr>
        <p:spPr>
          <a:xfrm>
            <a:off x="64230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6" name="Shape 936"/>
          <p:cNvSpPr/>
          <p:nvPr/>
        </p:nvSpPr>
        <p:spPr>
          <a:xfrm>
            <a:off x="74517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7" name="Shape 937"/>
          <p:cNvSpPr/>
          <p:nvPr/>
        </p:nvSpPr>
        <p:spPr>
          <a:xfrm>
            <a:off x="83407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8" name="Shape 938"/>
          <p:cNvSpPr/>
          <p:nvPr/>
        </p:nvSpPr>
        <p:spPr>
          <a:xfrm>
            <a:off x="92297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9" name="Shape 939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40" name="Shape 940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41" name="Shape 941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42" name="Shape 942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9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/>
        </p:nvSpPr>
        <p:spPr>
          <a:xfrm>
            <a:off x="85058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46" name="Shape 946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953" name="Group 95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947" name="Shape 94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48" name="Shape 94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49" name="Shape 94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52" name="Shape 95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54" name="Shape 954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955" name="Shape 955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956" name="Shape 95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57" name="Shape 95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58" name="Shape 958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59" name="Shape 959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0" name="Shape 960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1" name="Shape 96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2" name="Shape 96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3" name="Shape 963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4" name="Shape 964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5" name="Shape 965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6" name="Shape 966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7" name="Shape 967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8" name="Shape 968"/>
          <p:cNvSpPr/>
          <p:nvPr/>
        </p:nvSpPr>
        <p:spPr>
          <a:xfrm>
            <a:off x="65754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9" name="Shape 969"/>
          <p:cNvSpPr/>
          <p:nvPr/>
        </p:nvSpPr>
        <p:spPr>
          <a:xfrm>
            <a:off x="76041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70" name="Shape 970"/>
          <p:cNvSpPr/>
          <p:nvPr/>
        </p:nvSpPr>
        <p:spPr>
          <a:xfrm>
            <a:off x="93821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71" name="Shape 971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72" name="Shape 972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73" name="Shape 973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74" name="Shape 974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97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/>
        </p:nvSpPr>
        <p:spPr>
          <a:xfrm>
            <a:off x="67405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78" name="Shape 978"/>
          <p:cNvSpPr/>
          <p:nvPr/>
        </p:nvSpPr>
        <p:spPr>
          <a:xfrm>
            <a:off x="77692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79" name="Shape 979"/>
          <p:cNvSpPr/>
          <p:nvPr/>
        </p:nvSpPr>
        <p:spPr>
          <a:xfrm>
            <a:off x="86582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80" name="Shape 980"/>
          <p:cNvSpPr/>
          <p:nvPr/>
        </p:nvSpPr>
        <p:spPr>
          <a:xfrm>
            <a:off x="95472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81" name="Shape 981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988" name="Group 988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982" name="Shape 982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83" name="Shape 983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84" name="Shape 984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87" name="Shape 987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89" name="Shape 98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990" name="Shape 99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991" name="Shape 99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92" name="Shape 99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93" name="Shape 99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94" name="Shape 99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95" name="Shape 99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96" name="Shape 996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97" name="Shape 997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98" name="Shape 998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99" name="Shape 999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00" name="Shape 1000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01" name="Shape 1001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02" name="Shape 100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03" name="Shape 1003"/>
          <p:cNvSpPr/>
          <p:nvPr/>
        </p:nvSpPr>
        <p:spPr>
          <a:xfrm>
            <a:off x="67183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04" name="Shape 1004"/>
          <p:cNvSpPr/>
          <p:nvPr/>
        </p:nvSpPr>
        <p:spPr>
          <a:xfrm>
            <a:off x="7747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05" name="Shape 1005"/>
          <p:cNvSpPr/>
          <p:nvPr/>
        </p:nvSpPr>
        <p:spPr>
          <a:xfrm>
            <a:off x="8493125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06" name="Shape 1006"/>
          <p:cNvSpPr/>
          <p:nvPr/>
        </p:nvSpPr>
        <p:spPr>
          <a:xfrm>
            <a:off x="9521825" y="1587500"/>
            <a:ext cx="161926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00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15" name="Shape 215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216" name="Shape 216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217" name="Shape 217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218" name="Shape 218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219" name="Shape 219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220" name="Shape 220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221" name="Shape 221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222" name="Shape 222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223" name="Shape 223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/>
          <p:nvPr/>
        </p:nvSpPr>
        <p:spPr>
          <a:xfrm>
            <a:off x="1002817" y="1544627"/>
            <a:ext cx="6543404" cy="116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recorded... </a:t>
            </a:r>
          </a:p>
        </p:txBody>
      </p:sp>
      <p:grpSp>
        <p:nvGrpSpPr>
          <p:cNvPr id="1016" name="Group 101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010" name="Shape 101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11" name="Shape 101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12" name="Shape 101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15" name="Shape 101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17" name="Shape 101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018" name="Shape 101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1019" name="Shape 1019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0" name="Shape 1020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1" name="Shape 102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2" name="Shape 102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3" name="Shape 102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4" name="Shape 1024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5" name="Shape 1025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6" name="Shape 1026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7" name="Shape 1027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8" name="Shape 1028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9" name="Shape 1029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0" name="Shape 1030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1" name="Shape 103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2" name="Shape 103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3" name="Shape 103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4" name="Shape 1034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5" name="Shape 1035"/>
          <p:cNvSpPr/>
          <p:nvPr/>
        </p:nvSpPr>
        <p:spPr>
          <a:xfrm>
            <a:off x="62579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6" name="Shape 1036"/>
          <p:cNvSpPr/>
          <p:nvPr/>
        </p:nvSpPr>
        <p:spPr>
          <a:xfrm>
            <a:off x="7286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7" name="Shape 1037"/>
          <p:cNvSpPr/>
          <p:nvPr/>
        </p:nvSpPr>
        <p:spPr>
          <a:xfrm>
            <a:off x="8175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8" name="Shape 1038"/>
          <p:cNvSpPr/>
          <p:nvPr/>
        </p:nvSpPr>
        <p:spPr>
          <a:xfrm>
            <a:off x="9064625" y="1593850"/>
            <a:ext cx="123826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0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2" name="Shape 104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3" name="Shape 104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4" name="Shape 104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5" name="Shape 1045"/>
          <p:cNvSpPr/>
          <p:nvPr/>
        </p:nvSpPr>
        <p:spPr>
          <a:xfrm>
            <a:off x="62484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6" name="Shape 104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7" name="Shape 104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8" name="Shape 104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9" name="Shape 104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0" name="Shape 1050"/>
          <p:cNvSpPr/>
          <p:nvPr/>
        </p:nvSpPr>
        <p:spPr>
          <a:xfrm>
            <a:off x="73025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1" name="Shape 105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2" name="Shape 105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3" name="Shape 105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4" name="Shape 105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5" name="Shape 105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6" name="Shape 105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7" name="Shape 105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8" name="Shape 105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065" name="Group 106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059" name="Shape 105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60" name="Shape 106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61" name="Shape 106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64" name="Shape 106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66" name="Shape 106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7" name="Shape 106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8" name="Shape 106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9" name="Shape 106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074" name="Group 1074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070" name="Shape 107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075" name="Shape 1075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076" name="Shape 1076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07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Shape 1079"/>
          <p:cNvSpPr/>
          <p:nvPr/>
        </p:nvSpPr>
        <p:spPr>
          <a:xfrm>
            <a:off x="1002817" y="1544627"/>
            <a:ext cx="540433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1082" name="Shape 1082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3" name="Shape 1083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4" name="Shape 1084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5" name="Shape 108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6" name="Shape 1086"/>
          <p:cNvSpPr/>
          <p:nvPr/>
        </p:nvSpPr>
        <p:spPr>
          <a:xfrm>
            <a:off x="6426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7" name="Shape 108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8" name="Shape 108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9" name="Shape 108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0" name="Shape 109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1" name="Shape 1091"/>
          <p:cNvSpPr/>
          <p:nvPr/>
        </p:nvSpPr>
        <p:spPr>
          <a:xfrm>
            <a:off x="7454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2" name="Shape 1092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3" name="Shape 1093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4" name="Shape 1094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5" name="Shape 1095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6" name="Shape 1096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7" name="Shape 1097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8" name="Shape 1098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99" name="Shape 109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106" name="Group 110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100" name="Shape 110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01" name="Shape 110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02" name="Shape 110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05" name="Shape 110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107" name="Shape 1107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8" name="Shape 110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9" name="Shape 1109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10" name="Shape 1110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11" name="Shape 1111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112" name="Shape 1112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1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8" name="Group 1118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114" name="Shape 111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1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1122" name="Shape 1122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3" name="Shape 1123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4" name="Shape 1124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5" name="Shape 112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6" name="Shape 1126"/>
          <p:cNvSpPr/>
          <p:nvPr/>
        </p:nvSpPr>
        <p:spPr>
          <a:xfrm>
            <a:off x="6591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7" name="Shape 112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8" name="Shape 112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9" name="Shape 112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0" name="Shape 113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1" name="Shape 1131"/>
          <p:cNvSpPr/>
          <p:nvPr/>
        </p:nvSpPr>
        <p:spPr>
          <a:xfrm>
            <a:off x="76200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2" name="Shape 1132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3" name="Shape 1133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4" name="Shape 1134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5" name="Shape 1135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6" name="Shape 1136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7" name="Shape 1137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8" name="Shape 1138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9" name="Shape 113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146" name="Group 114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140" name="Shape 114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1" name="Shape 114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2" name="Shape 114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45" name="Shape 114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147" name="Shape 1147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48" name="Shape 114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49" name="Shape 1149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50" name="Shape 1150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51" name="Shape 1151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152" name="Shape 1152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15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8" name="Group 1158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154" name="Shape 115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15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2" name="Shape 116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3" name="Shape 116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4" name="Shape 116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5" name="Shape 1165"/>
          <p:cNvSpPr/>
          <p:nvPr/>
        </p:nvSpPr>
        <p:spPr>
          <a:xfrm>
            <a:off x="6756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6" name="Shape 116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7" name="Shape 116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8" name="Shape 116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9" name="Shape 116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0" name="Shape 1170"/>
          <p:cNvSpPr/>
          <p:nvPr/>
        </p:nvSpPr>
        <p:spPr>
          <a:xfrm>
            <a:off x="77851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1" name="Shape 117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2" name="Shape 117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3" name="Shape 117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4" name="Shape 117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5" name="Shape 117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6" name="Shape 117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7" name="Shape 117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8" name="Shape 117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185" name="Group 118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179" name="Shape 117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80" name="Shape 118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81" name="Shape 118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84" name="Shape 118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186" name="Shape 118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87" name="Shape 118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88" name="Shape 118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89" name="Shape 118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90" name="Shape 119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191" name="Shape 119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sp>
        <p:nvSpPr>
          <p:cNvPr id="1192" name="Shape 1192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grpSp>
        <p:nvGrpSpPr>
          <p:cNvPr id="1197" name="Group 1197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193" name="Shape 119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1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02" name="Shape 120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03" name="Shape 120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04" name="Shape 120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05" name="Shape 1205"/>
          <p:cNvSpPr/>
          <p:nvPr/>
        </p:nvSpPr>
        <p:spPr>
          <a:xfrm>
            <a:off x="62484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06" name="Shape 120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07" name="Shape 120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08" name="Shape 120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09" name="Shape 120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0" name="Shape 1210"/>
          <p:cNvSpPr/>
          <p:nvPr/>
        </p:nvSpPr>
        <p:spPr>
          <a:xfrm>
            <a:off x="73025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1" name="Shape 121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2" name="Shape 121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3" name="Shape 121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4" name="Shape 121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5" name="Shape 121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6" name="Shape 121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7" name="Shape 121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8" name="Shape 121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25" name="Group 122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219" name="Shape 121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20" name="Shape 122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21" name="Shape 122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24" name="Shape 122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226" name="Shape 122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27" name="Shape 122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28" name="Shape 122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29" name="Shape 122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30" name="Shape 123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231" name="Shape 123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23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3" name="Shape 1233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23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9" name="Group 1239"/>
          <p:cNvGrpSpPr/>
          <p:nvPr/>
        </p:nvGrpSpPr>
        <p:grpSpPr>
          <a:xfrm>
            <a:off x="6756400" y="2387600"/>
            <a:ext cx="641351" cy="177801"/>
            <a:chOff x="558800" y="127000"/>
            <a:chExt cx="641350" cy="177800"/>
          </a:xfrm>
        </p:grpSpPr>
        <p:sp>
          <p:nvSpPr>
            <p:cNvPr id="1235" name="Shape 123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42" name="Shape 124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43" name="Shape 124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44" name="Shape 124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45" name="Shape 1245"/>
          <p:cNvSpPr/>
          <p:nvPr/>
        </p:nvSpPr>
        <p:spPr>
          <a:xfrm>
            <a:off x="6426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46" name="Shape 124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47" name="Shape 124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48" name="Shape 124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49" name="Shape 124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0" name="Shape 1250"/>
          <p:cNvSpPr/>
          <p:nvPr/>
        </p:nvSpPr>
        <p:spPr>
          <a:xfrm>
            <a:off x="7454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1" name="Shape 125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2" name="Shape 125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3" name="Shape 125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4" name="Shape 125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5" name="Shape 125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6" name="Shape 125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7" name="Shape 125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8" name="Shape 125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65" name="Group 126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259" name="Shape 125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60" name="Shape 126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61" name="Shape 126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264" name="Shape 126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266" name="Shape 126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67" name="Shape 126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68" name="Shape 126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69" name="Shape 126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70" name="Shape 127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271" name="Shape 127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2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Shape 1273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27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9" name="Group 1279"/>
          <p:cNvGrpSpPr/>
          <p:nvPr/>
        </p:nvGrpSpPr>
        <p:grpSpPr>
          <a:xfrm>
            <a:off x="6756400" y="2387600"/>
            <a:ext cx="641351" cy="177801"/>
            <a:chOff x="558800" y="127000"/>
            <a:chExt cx="641350" cy="177800"/>
          </a:xfrm>
        </p:grpSpPr>
        <p:sp>
          <p:nvSpPr>
            <p:cNvPr id="1275" name="Shape 127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2" name="Shape 128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3" name="Shape 128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4" name="Shape 128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5" name="Shape 1285"/>
          <p:cNvSpPr/>
          <p:nvPr/>
        </p:nvSpPr>
        <p:spPr>
          <a:xfrm>
            <a:off x="6591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6" name="Shape 128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7" name="Shape 128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8" name="Shape 128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9" name="Shape 128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0" name="Shape 1290"/>
          <p:cNvSpPr/>
          <p:nvPr/>
        </p:nvSpPr>
        <p:spPr>
          <a:xfrm>
            <a:off x="76200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1" name="Shape 129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2" name="Shape 129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3" name="Shape 129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4" name="Shape 129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5" name="Shape 129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6" name="Shape 129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7" name="Shape 129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8" name="Shape 129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305" name="Group 130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299" name="Shape 129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00" name="Shape 130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01" name="Shape 130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04" name="Shape 130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306" name="Shape 130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07" name="Shape 130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08" name="Shape 130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09" name="Shape 130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10" name="Shape 131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311" name="Shape 131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3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3" name="Shape 1313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3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9" name="Group 1319"/>
          <p:cNvGrpSpPr/>
          <p:nvPr/>
        </p:nvGrpSpPr>
        <p:grpSpPr>
          <a:xfrm>
            <a:off x="6756400" y="2387600"/>
            <a:ext cx="641351" cy="177801"/>
            <a:chOff x="558800" y="127000"/>
            <a:chExt cx="641350" cy="177800"/>
          </a:xfrm>
        </p:grpSpPr>
        <p:sp>
          <p:nvSpPr>
            <p:cNvPr id="1315" name="Shape 131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22" name="Shape 132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23" name="Shape 132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24" name="Shape 132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25" name="Shape 1325"/>
          <p:cNvSpPr/>
          <p:nvPr/>
        </p:nvSpPr>
        <p:spPr>
          <a:xfrm>
            <a:off x="6756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26" name="Shape 132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27" name="Shape 132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28" name="Shape 132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29" name="Shape 132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30" name="Shape 1330"/>
          <p:cNvSpPr/>
          <p:nvPr/>
        </p:nvSpPr>
        <p:spPr>
          <a:xfrm>
            <a:off x="77851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31" name="Shape 133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32" name="Shape 133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33" name="Shape 133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34" name="Shape 133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35" name="Shape 133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36" name="Shape 133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37" name="Shape 133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38" name="Shape 133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345" name="Group 134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339" name="Shape 133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40" name="Shape 134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41" name="Shape 134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44" name="Shape 134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346" name="Shape 134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47" name="Shape 134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48" name="Shape 134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49" name="Shape 134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50" name="Shape 135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351" name="Shape 135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35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3" name="Shape 1353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35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9" name="Group 1359"/>
          <p:cNvGrpSpPr/>
          <p:nvPr/>
        </p:nvGrpSpPr>
        <p:grpSpPr>
          <a:xfrm>
            <a:off x="6756400" y="2387600"/>
            <a:ext cx="641351" cy="177801"/>
            <a:chOff x="558800" y="127000"/>
            <a:chExt cx="641350" cy="177800"/>
          </a:xfrm>
        </p:grpSpPr>
        <p:sp>
          <p:nvSpPr>
            <p:cNvPr id="1355" name="Shape 135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2" name="Shape 136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3" name="Shape 136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4" name="Shape 136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5" name="Shape 1365"/>
          <p:cNvSpPr/>
          <p:nvPr/>
        </p:nvSpPr>
        <p:spPr>
          <a:xfrm>
            <a:off x="62484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6" name="Shape 136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7" name="Shape 136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8" name="Shape 136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9" name="Shape 136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0" name="Shape 1370"/>
          <p:cNvSpPr/>
          <p:nvPr/>
        </p:nvSpPr>
        <p:spPr>
          <a:xfrm>
            <a:off x="73025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1" name="Shape 137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2" name="Shape 137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3" name="Shape 137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4" name="Shape 137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5" name="Shape 137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6" name="Shape 137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7" name="Shape 137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8" name="Shape 137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385" name="Group 138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379" name="Shape 137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80" name="Shape 138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81" name="Shape 138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84" name="Shape 138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386" name="Shape 138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87" name="Shape 138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88" name="Shape 138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89" name="Shape 138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394" name="Group 1394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390" name="Shape 139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395" name="Shape 1395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396" name="Shape 1396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39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Shape 1398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39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26" name="Shape 226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227" name="Shape 227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228" name="Shape 228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229" name="Shape 229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230" name="Shape 230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231" name="Shape 231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232" name="Shape 232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233" name="Shape 233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234" name="Shape 234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235" name="Shape 235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236" name="Shape 236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237" name="Shape 237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238" name="Shape 238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239" name="Shape 239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02" name="Shape 140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03" name="Shape 140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04" name="Shape 140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05" name="Shape 1405"/>
          <p:cNvSpPr/>
          <p:nvPr/>
        </p:nvSpPr>
        <p:spPr>
          <a:xfrm>
            <a:off x="64262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06" name="Shape 140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07" name="Shape 140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08" name="Shape 140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09" name="Shape 140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10" name="Shape 1410"/>
          <p:cNvSpPr/>
          <p:nvPr/>
        </p:nvSpPr>
        <p:spPr>
          <a:xfrm>
            <a:off x="7454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11" name="Shape 141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12" name="Shape 141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13" name="Shape 141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14" name="Shape 141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15" name="Shape 141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16" name="Shape 141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17" name="Shape 141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18" name="Shape 141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425" name="Group 142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419" name="Shape 141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20" name="Shape 142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21" name="Shape 142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24" name="Shape 142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426" name="Shape 142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27" name="Shape 142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28" name="Shape 142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29" name="Shape 142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30" name="Shape 143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431" name="Shape 143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43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7" name="Group 1437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433" name="Shape 143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438" name="Shape 1438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43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42" name="Shape 144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43" name="Shape 144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44" name="Shape 144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45" name="Shape 1445"/>
          <p:cNvSpPr/>
          <p:nvPr/>
        </p:nvSpPr>
        <p:spPr>
          <a:xfrm>
            <a:off x="6591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46" name="Shape 144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47" name="Shape 144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48" name="Shape 144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49" name="Shape 144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0" name="Shape 1450"/>
          <p:cNvSpPr/>
          <p:nvPr/>
        </p:nvSpPr>
        <p:spPr>
          <a:xfrm>
            <a:off x="76200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1" name="Shape 145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2" name="Shape 145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3" name="Shape 145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4" name="Shape 145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5" name="Shape 145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6" name="Shape 145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7" name="Shape 145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8" name="Shape 145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465" name="Group 146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459" name="Shape 145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60" name="Shape 146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61" name="Shape 146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64" name="Shape 146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466" name="Shape 146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67" name="Shape 146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68" name="Shape 146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69" name="Shape 146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70" name="Shape 147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471" name="Shape 147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4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7" name="Group 1477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473" name="Shape 147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478" name="Shape 1478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47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Shape 148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2" name="Shape 148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3" name="Shape 148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4" name="Shape 148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5" name="Shape 1485"/>
          <p:cNvSpPr/>
          <p:nvPr/>
        </p:nvSpPr>
        <p:spPr>
          <a:xfrm>
            <a:off x="6756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6" name="Shape 148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7" name="Shape 148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8" name="Shape 148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9" name="Shape 148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0" name="Shape 1490"/>
          <p:cNvSpPr/>
          <p:nvPr/>
        </p:nvSpPr>
        <p:spPr>
          <a:xfrm>
            <a:off x="77851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1" name="Shape 149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2" name="Shape 149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3" name="Shape 149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4" name="Shape 149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5" name="Shape 149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6" name="Shape 149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7" name="Shape 149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8" name="Shape 149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505" name="Group 150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499" name="Shape 149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00" name="Shape 150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01" name="Shape 150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04" name="Shape 150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506" name="Shape 150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07" name="Shape 150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08" name="Shape 150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09" name="Shape 150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10" name="Shape 151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511" name="Shape 151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5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7" name="Group 1517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513" name="Shape 151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518" name="Shape 1518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5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83789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2" name="Shape 152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3" name="Shape 152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4" name="Shape 152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5" name="Shape 1525"/>
          <p:cNvSpPr/>
          <p:nvPr/>
        </p:nvSpPr>
        <p:spPr>
          <a:xfrm>
            <a:off x="62484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6" name="Shape 152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7" name="Shape 152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8" name="Shape 152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9" name="Shape 152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30" name="Shape 1530"/>
          <p:cNvSpPr/>
          <p:nvPr/>
        </p:nvSpPr>
        <p:spPr>
          <a:xfrm>
            <a:off x="73025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31" name="Shape 153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32" name="Shape 153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33" name="Shape 153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34" name="Shape 153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35" name="Shape 153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36" name="Shape 153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37" name="Shape 153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38" name="Shape 153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545" name="Group 154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539" name="Shape 153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40" name="Shape 154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41" name="Shape 154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44" name="Shape 154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50" name="Group 1550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546" name="Shape 1546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551" name="Shape 155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2" name="Shape 155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3" name="Shape 155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4" name="Shape 1554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5" name="Shape 1555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556" name="Shape 1556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55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8" name="Shape 1558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55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Shape 156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2" name="Shape 156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3" name="Shape 156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4" name="Shape 156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5" name="Shape 1565"/>
          <p:cNvSpPr/>
          <p:nvPr/>
        </p:nvSpPr>
        <p:spPr>
          <a:xfrm>
            <a:off x="6426200" y="1600200"/>
            <a:ext cx="1397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6" name="Shape 156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7" name="Shape 156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8" name="Shape 156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9" name="Shape 156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0" name="Shape 1570"/>
          <p:cNvSpPr/>
          <p:nvPr/>
        </p:nvSpPr>
        <p:spPr>
          <a:xfrm>
            <a:off x="7454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1" name="Shape 157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2" name="Shape 157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3" name="Shape 157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4" name="Shape 157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5" name="Shape 157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6" name="Shape 157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7" name="Shape 157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8" name="Shape 157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585" name="Group 158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579" name="Shape 157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80" name="Shape 158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81" name="Shape 158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84" name="Shape 158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586" name="Shape 158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87" name="Shape 158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88" name="Shape 158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89" name="Shape 158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90" name="Shape 159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591" name="Shape 159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59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7" name="Group 1597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593" name="Shape 159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598" name="Shape 1598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59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2" name="Shape 160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3" name="Shape 160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4" name="Shape 160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5" name="Shape 1605"/>
          <p:cNvSpPr/>
          <p:nvPr/>
        </p:nvSpPr>
        <p:spPr>
          <a:xfrm>
            <a:off x="6591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6" name="Shape 160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7" name="Shape 160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8" name="Shape 160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9" name="Shape 160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0" name="Shape 1610"/>
          <p:cNvSpPr/>
          <p:nvPr/>
        </p:nvSpPr>
        <p:spPr>
          <a:xfrm>
            <a:off x="76200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1" name="Shape 161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2" name="Shape 161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3" name="Shape 161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4" name="Shape 161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5" name="Shape 161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6" name="Shape 161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7" name="Shape 161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8" name="Shape 161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625" name="Group 162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619" name="Shape 161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20" name="Shape 162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21" name="Shape 162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24" name="Shape 162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626" name="Shape 162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7" name="Shape 162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8" name="Shape 162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9" name="Shape 162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30" name="Shape 163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63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7" name="Group 1637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633" name="Shape 163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6" name="Shape 163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638" name="Shape 1638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63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Shape 164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2" name="Shape 164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3" name="Shape 164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4" name="Shape 164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5" name="Shape 1645"/>
          <p:cNvSpPr/>
          <p:nvPr/>
        </p:nvSpPr>
        <p:spPr>
          <a:xfrm>
            <a:off x="6756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6" name="Shape 164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7" name="Shape 164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8" name="Shape 164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9" name="Shape 164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0" name="Shape 1650"/>
          <p:cNvSpPr/>
          <p:nvPr/>
        </p:nvSpPr>
        <p:spPr>
          <a:xfrm>
            <a:off x="77851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1" name="Shape 1651"/>
          <p:cNvSpPr/>
          <p:nvPr/>
        </p:nvSpPr>
        <p:spPr>
          <a:xfrm>
            <a:off x="8166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2" name="Shape 1652"/>
          <p:cNvSpPr/>
          <p:nvPr/>
        </p:nvSpPr>
        <p:spPr>
          <a:xfrm>
            <a:off x="8331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3" name="Shape 1653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4" name="Shape 1654"/>
          <p:cNvSpPr/>
          <p:nvPr/>
        </p:nvSpPr>
        <p:spPr>
          <a:xfrm>
            <a:off x="8648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5" name="Shape 1655"/>
          <p:cNvSpPr/>
          <p:nvPr/>
        </p:nvSpPr>
        <p:spPr>
          <a:xfrm>
            <a:off x="9042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6" name="Shape 1656"/>
          <p:cNvSpPr/>
          <p:nvPr/>
        </p:nvSpPr>
        <p:spPr>
          <a:xfrm>
            <a:off x="9207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7" name="Shape 1657"/>
          <p:cNvSpPr/>
          <p:nvPr/>
        </p:nvSpPr>
        <p:spPr>
          <a:xfrm>
            <a:off x="9359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8" name="Shape 165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665" name="Group 166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659" name="Shape 165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60" name="Shape 166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61" name="Shape 166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64" name="Shape 166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666" name="Shape 166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67" name="Shape 166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68" name="Shape 166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69" name="Shape 1669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70" name="Shape 167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671" name="Shape 167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6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7" name="Group 1677"/>
          <p:cNvGrpSpPr/>
          <p:nvPr/>
        </p:nvGrpSpPr>
        <p:grpSpPr>
          <a:xfrm>
            <a:off x="6756399" y="2387599"/>
            <a:ext cx="641351" cy="177802"/>
            <a:chOff x="558800" y="127000"/>
            <a:chExt cx="641350" cy="177800"/>
          </a:xfrm>
        </p:grpSpPr>
        <p:sp>
          <p:nvSpPr>
            <p:cNvPr id="1673" name="Shape 167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678" name="Shape 1678"/>
          <p:cNvSpPr/>
          <p:nvPr/>
        </p:nvSpPr>
        <p:spPr>
          <a:xfrm>
            <a:off x="1002817" y="1544627"/>
            <a:ext cx="5324958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pic>
        <p:nvPicPr>
          <p:cNvPr id="167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907" y="2631446"/>
            <a:ext cx="799668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2" name="Shape 168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3" name="Shape 168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4" name="Shape 168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5" name="Shape 168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6" name="Shape 168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7" name="Shape 168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8" name="Shape 168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9" name="Shape 1689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0" name="Shape 1690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1" name="Shape 1691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2" name="Shape 1692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3" name="Shape 1693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4" name="Shape 1694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5" name="Shape 1695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6" name="Shape 1696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7" name="Shape 1697"/>
          <p:cNvSpPr/>
          <p:nvPr/>
        </p:nvSpPr>
        <p:spPr>
          <a:xfrm>
            <a:off x="81788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8" name="Shape 1698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9" name="Shape 1699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0" name="Shape 1700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1" name="Shape 1701"/>
          <p:cNvSpPr/>
          <p:nvPr/>
        </p:nvSpPr>
        <p:spPr>
          <a:xfrm>
            <a:off x="90297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708" name="Group 1708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702" name="Shape 1702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03" name="Shape 1703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04" name="Shape 1704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07" name="Shape 1707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709" name="Shape 170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10" name="Shape 171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11" name="Shape 1711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12" name="Shape 1712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717" name="Group 1717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1713" name="Shape 171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718" name="Shape 1718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1719" name="Shape 171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720" name="Shape 172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7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Shape 1724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25" name="Shape 1725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26" name="Shape 1726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27" name="Shape 1727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28" name="Shape 1728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29" name="Shape 1729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0" name="Shape 1730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1" name="Shape 1731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2" name="Shape 1732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3" name="Shape 1733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4" name="Shape 1734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5" name="Shape 1735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6" name="Shape 1736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7" name="Shape 1737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8" name="Shape 1738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39" name="Shape 1739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40" name="Shape 1740"/>
          <p:cNvSpPr/>
          <p:nvPr/>
        </p:nvSpPr>
        <p:spPr>
          <a:xfrm>
            <a:off x="8343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41" name="Shape 1741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42" name="Shape 1742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43" name="Shape 1743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44" name="Shape 1744"/>
          <p:cNvSpPr/>
          <p:nvPr/>
        </p:nvSpPr>
        <p:spPr>
          <a:xfrm>
            <a:off x="91948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751" name="Group 1751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745" name="Shape 1745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46" name="Shape 1746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47" name="Shape 1747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50" name="Shape 1750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752" name="Shape 175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53" name="Shape 175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54" name="Shape 1754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55" name="Shape 1755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56" name="Shape 175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1757" name="Shape 175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758" name="Shape 175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75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4" name="Group 1764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1760" name="Shape 176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7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Shape 1767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68" name="Shape 1768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69" name="Shape 176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0" name="Shape 177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1" name="Shape 177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2" name="Shape 177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3" name="Shape 177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4" name="Shape 1774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5" name="Shape 1775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6" name="Shape 1776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7" name="Shape 1777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8" name="Shape 1778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9" name="Shape 1779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80" name="Shape 1780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81" name="Shape 1781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82" name="Shape 1782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83" name="Shape 1783"/>
          <p:cNvSpPr/>
          <p:nvPr/>
        </p:nvSpPr>
        <p:spPr>
          <a:xfrm>
            <a:off x="8496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84" name="Shape 1784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85" name="Shape 1785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86" name="Shape 1786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87" name="Shape 1787"/>
          <p:cNvSpPr/>
          <p:nvPr/>
        </p:nvSpPr>
        <p:spPr>
          <a:xfrm>
            <a:off x="9347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794" name="Group 179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788" name="Shape 178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89" name="Shape 178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90" name="Shape 179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93" name="Shape 179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795" name="Shape 179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96" name="Shape 179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97" name="Shape 179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98" name="Shape 179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99" name="Shape 1799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1800" name="Shape 180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801" name="Shape 180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80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07" name="Group 1807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1803" name="Shape 180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04" name="Shape 180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80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42" name="Shape 242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anatomy and meaning of Bayes theorem</a:t>
            </a:r>
          </a:p>
        </p:txBody>
      </p:sp>
      <p:sp>
        <p:nvSpPr>
          <p:cNvPr id="243" name="Shape 243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Bayesian inference, redux</a:t>
            </a:r>
          </a:p>
        </p:txBody>
      </p:sp>
      <p:sp>
        <p:nvSpPr>
          <p:cNvPr id="244" name="Shape 244"/>
          <p:cNvSpPr/>
          <p:nvPr/>
        </p:nvSpPr>
        <p:spPr>
          <a:xfrm>
            <a:off x="635000" y="19177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Numerical algorithms for Bayesian inference</a:t>
            </a:r>
          </a:p>
        </p:txBody>
      </p:sp>
      <p:sp>
        <p:nvSpPr>
          <p:cNvPr id="245" name="Shape 245"/>
          <p:cNvSpPr/>
          <p:nvPr/>
        </p:nvSpPr>
        <p:spPr>
          <a:xfrm>
            <a:off x="990600" y="2298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Markov-chain Monte Carlo (MCMC)</a:t>
            </a:r>
          </a:p>
        </p:txBody>
      </p:sp>
      <p:sp>
        <p:nvSpPr>
          <p:cNvPr id="246" name="Shape 246"/>
          <p:cNvSpPr/>
          <p:nvPr/>
        </p:nvSpPr>
        <p:spPr>
          <a:xfrm>
            <a:off x="1371600" y="2616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247" name="Shape 247"/>
          <p:cNvSpPr/>
          <p:nvPr/>
        </p:nvSpPr>
        <p:spPr>
          <a:xfrm>
            <a:off x="1371600" y="2933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Metropolis-Coupled algorithm</a:t>
            </a:r>
          </a:p>
        </p:txBody>
      </p:sp>
      <p:sp>
        <p:nvSpPr>
          <p:cNvPr id="248" name="Shape 248"/>
          <p:cNvSpPr/>
          <p:nvPr/>
        </p:nvSpPr>
        <p:spPr>
          <a:xfrm>
            <a:off x="990600" y="3314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Summarizing posterior samples</a:t>
            </a:r>
          </a:p>
        </p:txBody>
      </p:sp>
      <p:sp>
        <p:nvSpPr>
          <p:cNvPr id="249" name="Shape 249"/>
          <p:cNvSpPr/>
          <p:nvPr/>
        </p:nvSpPr>
        <p:spPr>
          <a:xfrm>
            <a:off x="635000" y="3771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Diagnosing MCMC performance</a:t>
            </a:r>
          </a:p>
        </p:txBody>
      </p:sp>
      <p:sp>
        <p:nvSpPr>
          <p:cNvPr id="250" name="Shape 250"/>
          <p:cNvSpPr/>
          <p:nvPr/>
        </p:nvSpPr>
        <p:spPr>
          <a:xfrm>
            <a:off x="990600" y="4152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and overview of the basics</a:t>
            </a:r>
          </a:p>
        </p:txBody>
      </p:sp>
      <p:sp>
        <p:nvSpPr>
          <p:cNvPr id="251" name="Shape 251"/>
          <p:cNvSpPr/>
          <p:nvPr/>
        </p:nvSpPr>
        <p:spPr>
          <a:xfrm>
            <a:off x="635000" y="4610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IV. MCMC Diagnostics</a:t>
            </a:r>
          </a:p>
        </p:txBody>
      </p:sp>
      <p:sp>
        <p:nvSpPr>
          <p:cNvPr id="252" name="Shape 252"/>
          <p:cNvSpPr/>
          <p:nvPr/>
        </p:nvSpPr>
        <p:spPr>
          <a:xfrm>
            <a:off x="990600" y="4914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strategies:</a:t>
            </a:r>
          </a:p>
        </p:txBody>
      </p:sp>
      <p:sp>
        <p:nvSpPr>
          <p:cNvPr id="253" name="Shape 253"/>
          <p:cNvSpPr/>
          <p:nvPr/>
        </p:nvSpPr>
        <p:spPr>
          <a:xfrm>
            <a:off x="1371600" y="5232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single chains</a:t>
            </a:r>
          </a:p>
        </p:txBody>
      </p:sp>
      <p:sp>
        <p:nvSpPr>
          <p:cNvPr id="254" name="Shape 254"/>
          <p:cNvSpPr/>
          <p:nvPr/>
        </p:nvSpPr>
        <p:spPr>
          <a:xfrm>
            <a:off x="1371600" y="58674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diagnostics based on multiple, replicate chains</a:t>
            </a:r>
          </a:p>
        </p:txBody>
      </p:sp>
      <p:sp>
        <p:nvSpPr>
          <p:cNvPr id="255" name="Shape 255"/>
          <p:cNvSpPr/>
          <p:nvPr/>
        </p:nvSpPr>
        <p:spPr>
          <a:xfrm>
            <a:off x="1371600" y="55499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599" indent="-228599">
              <a:lnSpc>
                <a:spcPts val="2100"/>
              </a:lnSpc>
              <a:buSzPct val="100000"/>
              <a:buChar char="•"/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diagnostics based on the prior</a:t>
            </a:r>
          </a:p>
        </p:txBody>
      </p:sp>
      <p:sp>
        <p:nvSpPr>
          <p:cNvPr id="256" name="Shape 256"/>
          <p:cNvSpPr/>
          <p:nvPr/>
        </p:nvSpPr>
        <p:spPr>
          <a:xfrm>
            <a:off x="152400" y="10287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1" name="Shape 181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2" name="Shape 181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3" name="Shape 181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4" name="Shape 1814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5" name="Shape 1815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6" name="Shape 1816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7" name="Shape 181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8" name="Shape 1818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9" name="Shape 1819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20" name="Shape 1820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21" name="Shape 1821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22" name="Shape 1822"/>
          <p:cNvSpPr/>
          <p:nvPr/>
        </p:nvSpPr>
        <p:spPr>
          <a:xfrm>
            <a:off x="8661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23" name="Shape 1823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24" name="Shape 1824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25" name="Shape 1825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26" name="Shape 1826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27" name="Shape 1827"/>
          <p:cNvSpPr/>
          <p:nvPr/>
        </p:nvSpPr>
        <p:spPr>
          <a:xfrm>
            <a:off x="95123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834" name="Group 183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828" name="Shape 182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29" name="Shape 182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30" name="Shape 183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33" name="Shape 183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835" name="Shape 1835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36" name="Shape 1836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37" name="Shape 1837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38" name="Shape 1838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39" name="Shape 183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solidFill>
            <a:srgbClr val="FFFFFF"/>
          </a:solidFill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40" name="Shape 184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solidFill>
            <a:srgbClr val="FFFFFF"/>
          </a:solidFill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41" name="Shape 1841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42" name="Shape 1842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43" name="Shape 1843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1844" name="Shape 1844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845" name="Shape 1845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84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1" name="Group 1851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1847" name="Shape 1847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50" name="Shape 1850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85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Shape 1854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55" name="Shape 1855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56" name="Shape 1856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57" name="Shape 1857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58" name="Shape 1858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59" name="Shape 1859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0" name="Shape 1860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1" name="Shape 1861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2" name="Shape 1862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3" name="Shape 1863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4" name="Shape 1864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5" name="Shape 1865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6" name="Shape 1866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7" name="Shape 1867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8" name="Shape 1868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9" name="Shape 1869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0" name="Shape 1870"/>
          <p:cNvSpPr/>
          <p:nvPr/>
        </p:nvSpPr>
        <p:spPr>
          <a:xfrm>
            <a:off x="81788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1" name="Shape 1871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2" name="Shape 1872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3" name="Shape 1873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4" name="Shape 1874"/>
          <p:cNvSpPr/>
          <p:nvPr/>
        </p:nvSpPr>
        <p:spPr>
          <a:xfrm>
            <a:off x="90297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881" name="Group 1881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875" name="Shape 1875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76" name="Shape 1876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77" name="Shape 1877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80" name="Shape 1880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882" name="Shape 188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83" name="Shape 188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84" name="Shape 1884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889" name="Group 1889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1885" name="Shape 188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890" name="Shape 1890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91" name="Shape 1891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1892" name="Shape 189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893" name="Shape 189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89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hape 1897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98" name="Shape 1898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99" name="Shape 189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0" name="Shape 190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1" name="Shape 190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2" name="Shape 190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3" name="Shape 190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4" name="Shape 1904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5" name="Shape 1905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6" name="Shape 1906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7" name="Shape 1907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8" name="Shape 1908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09" name="Shape 1909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0" name="Shape 1910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1" name="Shape 1911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2" name="Shape 1912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3" name="Shape 1913"/>
          <p:cNvSpPr/>
          <p:nvPr/>
        </p:nvSpPr>
        <p:spPr>
          <a:xfrm>
            <a:off x="8343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4" name="Shape 1914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5" name="Shape 1915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6" name="Shape 1916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17" name="Shape 1917"/>
          <p:cNvSpPr/>
          <p:nvPr/>
        </p:nvSpPr>
        <p:spPr>
          <a:xfrm>
            <a:off x="91948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924" name="Group 192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918" name="Shape 191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19" name="Shape 191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0" name="Shape 192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3" name="Shape 192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925" name="Shape 192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26" name="Shape 192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27" name="Shape 192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28" name="Shape 192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29" name="Shape 1929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1930" name="Shape 193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931" name="Shape 193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93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7" name="Group 1937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1933" name="Shape 193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34" name="Shape 193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35" name="Shape 193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93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1" name="Shape 194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2" name="Shape 194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3" name="Shape 194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4" name="Shape 1944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5" name="Shape 1945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6" name="Shape 1946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7" name="Shape 194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8" name="Shape 194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49" name="Shape 194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0" name="Shape 195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1" name="Shape 195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2" name="Shape 1952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3" name="Shape 1953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4" name="Shape 1954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5" name="Shape 1955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6" name="Shape 1956"/>
          <p:cNvSpPr/>
          <p:nvPr/>
        </p:nvSpPr>
        <p:spPr>
          <a:xfrm>
            <a:off x="8496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7" name="Shape 1957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8" name="Shape 1958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9" name="Shape 1959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60" name="Shape 1960"/>
          <p:cNvSpPr/>
          <p:nvPr/>
        </p:nvSpPr>
        <p:spPr>
          <a:xfrm>
            <a:off x="9347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967" name="Group 1967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1961" name="Shape 1961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2" name="Shape 1962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3" name="Shape 1963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6" name="Shape 1966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968" name="Shape 196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69" name="Shape 196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0" name="Shape 1970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1" name="Shape 1971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2" name="Shape 1972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1973" name="Shape 197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1974" name="Shape 197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197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0" name="Group 1980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1976" name="Shape 1976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198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Shape 1983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4" name="Shape 1984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5" name="Shape 1985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6" name="Shape 198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7" name="Shape 198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8" name="Shape 198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89" name="Shape 198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0" name="Shape 199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1" name="Shape 1991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2" name="Shape 1992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3" name="Shape 1993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4" name="Shape 1994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5" name="Shape 199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6" name="Shape 199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7" name="Shape 199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8" name="Shape 199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9" name="Shape 1999"/>
          <p:cNvSpPr/>
          <p:nvPr/>
        </p:nvSpPr>
        <p:spPr>
          <a:xfrm>
            <a:off x="8661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0" name="Shape 2000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1" name="Shape 2001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2" name="Shape 2002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3" name="Shape 2003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04" name="Shape 2004"/>
          <p:cNvSpPr/>
          <p:nvPr/>
        </p:nvSpPr>
        <p:spPr>
          <a:xfrm>
            <a:off x="95123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11" name="Group 2011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005" name="Shape 2005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06" name="Shape 2006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07" name="Shape 2007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10" name="Shape 2010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012" name="Shape 201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3" name="Shape 201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4" name="Shape 2014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5" name="Shape 2015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6" name="Shape 201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017" name="Shape 201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018" name="Shape 201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0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4" name="Group 2024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020" name="Shape 202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0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28" name="Shape 2028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29" name="Shape 202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0" name="Shape 203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1" name="Shape 203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2" name="Shape 203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3" name="Shape 203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4" name="Shape 2034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5" name="Shape 2035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6" name="Shape 2036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7" name="Shape 2037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8" name="Shape 2038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39" name="Shape 2039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0" name="Shape 2040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1" name="Shape 2041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2" name="Shape 2042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3" name="Shape 2043"/>
          <p:cNvSpPr/>
          <p:nvPr/>
        </p:nvSpPr>
        <p:spPr>
          <a:xfrm>
            <a:off x="81788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4" name="Shape 2044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5" name="Shape 2045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6" name="Shape 2046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7" name="Shape 2047"/>
          <p:cNvSpPr/>
          <p:nvPr/>
        </p:nvSpPr>
        <p:spPr>
          <a:xfrm>
            <a:off x="90297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54" name="Group 205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048" name="Shape 204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49" name="Shape 204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50" name="Shape 205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53" name="Shape 205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055" name="Shape 205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6" name="Shape 205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7" name="Shape 2057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58" name="Shape 205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63" name="Group 2063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059" name="Shape 205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064" name="Shape 2064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065" name="Shape 2065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066" name="Shape 2066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06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1" name="Shape 207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2" name="Shape 207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3" name="Shape 207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4" name="Shape 2074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5" name="Shape 2075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6" name="Shape 2076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7" name="Shape 207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8" name="Shape 207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79" name="Shape 207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0" name="Shape 208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1" name="Shape 208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2" name="Shape 2082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3" name="Shape 2083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4" name="Shape 2084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5" name="Shape 2085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6" name="Shape 2086"/>
          <p:cNvSpPr/>
          <p:nvPr/>
        </p:nvSpPr>
        <p:spPr>
          <a:xfrm>
            <a:off x="8343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7" name="Shape 2087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8" name="Shape 2088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9" name="Shape 2089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0" name="Shape 2090"/>
          <p:cNvSpPr/>
          <p:nvPr/>
        </p:nvSpPr>
        <p:spPr>
          <a:xfrm>
            <a:off x="91948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97" name="Group 2097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091" name="Shape 2091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92" name="Shape 2092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93" name="Shape 2093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96" name="Shape 2096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098" name="Shape 2098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99" name="Shape 209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0" name="Shape 210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1" name="Shape 2101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2" name="Shape 2102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103" name="Shape 210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104" name="Shape 210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10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10" name="Group 2110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106" name="Shape 2106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11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Shape 2113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4" name="Shape 2114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5" name="Shape 2115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6" name="Shape 211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7" name="Shape 211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8" name="Shape 211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9" name="Shape 211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0" name="Shape 212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1" name="Shape 2121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2" name="Shape 2122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3" name="Shape 2123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4" name="Shape 2124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5" name="Shape 212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6" name="Shape 212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7" name="Shape 212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8" name="Shape 212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9" name="Shape 2129"/>
          <p:cNvSpPr/>
          <p:nvPr/>
        </p:nvSpPr>
        <p:spPr>
          <a:xfrm>
            <a:off x="8496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0" name="Shape 2130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1" name="Shape 2131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2" name="Shape 2132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3" name="Shape 2133"/>
          <p:cNvSpPr/>
          <p:nvPr/>
        </p:nvSpPr>
        <p:spPr>
          <a:xfrm>
            <a:off x="9347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140" name="Group 214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134" name="Shape 213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35" name="Shape 213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36" name="Shape 213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39" name="Shape 213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141" name="Shape 2141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2" name="Shape 214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3" name="Shape 214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4" name="Shape 2144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5" name="Shape 214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146" name="Shape 214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147" name="Shape 214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1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53" name="Group 2153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149" name="Shape 214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15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Shape 215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57" name="Shape 215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58" name="Shape 215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59" name="Shape 215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0" name="Shape 216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1" name="Shape 216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2" name="Shape 216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3" name="Shape 216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4" name="Shape 2164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5" name="Shape 2165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6" name="Shape 2166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7" name="Shape 2167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8" name="Shape 2168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69" name="Shape 2169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0" name="Shape 2170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1" name="Shape 2171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2" name="Shape 2172"/>
          <p:cNvSpPr/>
          <p:nvPr/>
        </p:nvSpPr>
        <p:spPr>
          <a:xfrm>
            <a:off x="8661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3" name="Shape 2173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4" name="Shape 2174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5" name="Shape 2175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6" name="Shape 2176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77" name="Shape 2177"/>
          <p:cNvSpPr/>
          <p:nvPr/>
        </p:nvSpPr>
        <p:spPr>
          <a:xfrm>
            <a:off x="95123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184" name="Group 218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178" name="Shape 217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79" name="Shape 217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80" name="Shape 218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83" name="Shape 218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185" name="Shape 2185"/>
          <p:cNvSpPr/>
          <p:nvPr/>
        </p:nvSpPr>
        <p:spPr>
          <a:xfrm>
            <a:off x="9525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6" name="Shape 218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7" name="Shape 218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8" name="Shape 2188"/>
          <p:cNvSpPr/>
          <p:nvPr/>
        </p:nvSpPr>
        <p:spPr>
          <a:xfrm>
            <a:off x="8483600" y="1587500"/>
            <a:ext cx="158751" cy="177801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9" name="Shape 2189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190" name="Shape 219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191" name="Shape 219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19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7" name="Group 2197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193" name="Shape 219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19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83789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Shape 220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1" name="Shape 220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2" name="Shape 220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3" name="Shape 220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4" name="Shape 2204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5" name="Shape 2205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6" name="Shape 2206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7" name="Shape 220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8" name="Shape 220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9" name="Shape 220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0" name="Shape 221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1" name="Shape 221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2" name="Shape 2212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3" name="Shape 2213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4" name="Shape 2214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5" name="Shape 2215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6" name="Shape 2216"/>
          <p:cNvSpPr/>
          <p:nvPr/>
        </p:nvSpPr>
        <p:spPr>
          <a:xfrm>
            <a:off x="81788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7" name="Shape 2217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8" name="Shape 2218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9" name="Shape 2219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0" name="Shape 2220"/>
          <p:cNvSpPr/>
          <p:nvPr/>
        </p:nvSpPr>
        <p:spPr>
          <a:xfrm>
            <a:off x="90297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227" name="Group 2227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221" name="Shape 2221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22" name="Shape 2222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23" name="Shape 2223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26" name="Shape 2226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232" name="Group 2232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228" name="Shape 2228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30" name="Shape 2230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31" name="Shape 2231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237" name="Group 2237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233" name="Shape 223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35" name="Shape 223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238" name="Shape 2238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239" name="Shape 223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240" name="Shape 224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2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59" name="Shape 259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260" name="Shape 260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63" name="Shape 263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264" name="Shape 264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265" name="Shape 26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266" name="Shape 266"/>
          <p:cNvSpPr/>
          <p:nvPr/>
        </p:nvSpPr>
        <p:spPr>
          <a:xfrm>
            <a:off x="4637802" y="2528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67" name="Shape 267"/>
          <p:cNvSpPr/>
          <p:nvPr/>
        </p:nvSpPr>
        <p:spPr>
          <a:xfrm>
            <a:off x="56919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Shape 2244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45" name="Shape 2245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46" name="Shape 2246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47" name="Shape 2247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48" name="Shape 2248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49" name="Shape 2249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0" name="Shape 2250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1" name="Shape 2251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2" name="Shape 2252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3" name="Shape 2253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4" name="Shape 2254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5" name="Shape 2255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6" name="Shape 2256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7" name="Shape 2257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8" name="Shape 2258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9" name="Shape 2259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0" name="Shape 2260"/>
          <p:cNvSpPr/>
          <p:nvPr/>
        </p:nvSpPr>
        <p:spPr>
          <a:xfrm>
            <a:off x="83439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1" name="Shape 2261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2" name="Shape 2262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3" name="Shape 2263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64" name="Shape 2264"/>
          <p:cNvSpPr/>
          <p:nvPr/>
        </p:nvSpPr>
        <p:spPr>
          <a:xfrm>
            <a:off x="91948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271" name="Group 2271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265" name="Shape 2265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66" name="Shape 2266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67" name="Shape 2267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70" name="Shape 2270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276" name="Group 2276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272" name="Shape 2272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75" name="Shape 2275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277" name="Shape 2277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278" name="Shape 2278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279" name="Shape 2279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2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5" name="Group 2285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281" name="Shape 2281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82" name="Shape 2282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83" name="Shape 2283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84" name="Shape 2284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28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Shape 2288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89" name="Shape 2289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0" name="Shape 2290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1" name="Shape 229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2" name="Shape 2292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3" name="Shape 2293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4" name="Shape 2294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5" name="Shape 2295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6" name="Shape 2296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7" name="Shape 2297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8" name="Shape 2298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9" name="Shape 2299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0" name="Shape 2300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1" name="Shape 2301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2" name="Shape 2302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3" name="Shape 2303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4" name="Shape 2304"/>
          <p:cNvSpPr/>
          <p:nvPr/>
        </p:nvSpPr>
        <p:spPr>
          <a:xfrm>
            <a:off x="84963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5" name="Shape 2305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6" name="Shape 2306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7" name="Shape 2307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8" name="Shape 2308"/>
          <p:cNvSpPr/>
          <p:nvPr/>
        </p:nvSpPr>
        <p:spPr>
          <a:xfrm>
            <a:off x="93472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315" name="Group 231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309" name="Shape 230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0" name="Shape 231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1" name="Shape 231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4" name="Shape 231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320" name="Group 2320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316" name="Shape 2316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321" name="Shape 2321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322" name="Shape 232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323" name="Shape 232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3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9" name="Group 2329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325" name="Shape 2325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33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Shape 2332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3" name="Shape 2333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4" name="Shape 2334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5" name="Shape 233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6" name="Shape 233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7" name="Shape 233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8" name="Shape 233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39" name="Shape 233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0" name="Shape 2340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1" name="Shape 2341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2" name="Shape 2342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3" name="Shape 2343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4" name="Shape 2344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5" name="Shape 2345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6" name="Shape 2346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7" name="Shape 2347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8" name="Shape 2348"/>
          <p:cNvSpPr/>
          <p:nvPr/>
        </p:nvSpPr>
        <p:spPr>
          <a:xfrm>
            <a:off x="8661400" y="1600200"/>
            <a:ext cx="1143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9" name="Shape 2349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50" name="Shape 2350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51" name="Shape 2351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52" name="Shape 2352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53" name="Shape 2353"/>
          <p:cNvSpPr/>
          <p:nvPr/>
        </p:nvSpPr>
        <p:spPr>
          <a:xfrm>
            <a:off x="9512300" y="16002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360" name="Group 236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354" name="Shape 235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55" name="Shape 235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56" name="Shape 235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59" name="Shape 235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365" name="Group 2365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361" name="Shape 2361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4" name="Shape 2364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366" name="Shape 236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367" name="Shape 236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368" name="Shape 236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36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4" name="Group 2374"/>
          <p:cNvGrpSpPr/>
          <p:nvPr/>
        </p:nvGrpSpPr>
        <p:grpSpPr>
          <a:xfrm>
            <a:off x="8657731" y="3416299"/>
            <a:ext cx="641351" cy="177802"/>
            <a:chOff x="558800" y="127000"/>
            <a:chExt cx="641350" cy="177800"/>
          </a:xfrm>
        </p:grpSpPr>
        <p:sp>
          <p:nvSpPr>
            <p:cNvPr id="2370" name="Shape 237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73" name="Shape 237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37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5375" y="3632200"/>
            <a:ext cx="799668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Shape 2377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8" name="Shape 2378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9" name="Shape 2379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0" name="Shape 2380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1" name="Shape 2381"/>
          <p:cNvSpPr/>
          <p:nvPr/>
        </p:nvSpPr>
        <p:spPr>
          <a:xfrm>
            <a:off x="67691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82" name="Shape 2382"/>
          <p:cNvSpPr/>
          <p:nvPr/>
        </p:nvSpPr>
        <p:spPr>
          <a:xfrm>
            <a:off x="86868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387" name="Group 2387"/>
          <p:cNvGrpSpPr/>
          <p:nvPr/>
        </p:nvGrpSpPr>
        <p:grpSpPr>
          <a:xfrm>
            <a:off x="8661400" y="3416300"/>
            <a:ext cx="641351" cy="177801"/>
            <a:chOff x="0" y="0"/>
            <a:chExt cx="641350" cy="177800"/>
          </a:xfrm>
        </p:grpSpPr>
        <p:sp>
          <p:nvSpPr>
            <p:cNvPr id="2383" name="Shape 2383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394" name="Group 239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388" name="Shape 238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89" name="Shape 238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0" name="Shape 239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3" name="Shape 239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415" name="Group 2415"/>
          <p:cNvGrpSpPr/>
          <p:nvPr/>
        </p:nvGrpSpPr>
        <p:grpSpPr>
          <a:xfrm>
            <a:off x="6248400" y="1587500"/>
            <a:ext cx="3435351" cy="177801"/>
            <a:chOff x="0" y="0"/>
            <a:chExt cx="3435350" cy="177800"/>
          </a:xfrm>
        </p:grpSpPr>
        <p:sp>
          <p:nvSpPr>
            <p:cNvPr id="2395" name="Shape 2395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6" name="Shape 2396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7" name="Shape 2397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8" name="Shape 2398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9" name="Shape 2399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0" name="Shape 2400"/>
            <p:cNvSpPr/>
            <p:nvPr/>
          </p:nvSpPr>
          <p:spPr>
            <a:xfrm>
              <a:off x="11938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1" name="Shape 2401"/>
            <p:cNvSpPr/>
            <p:nvPr/>
          </p:nvSpPr>
          <p:spPr>
            <a:xfrm>
              <a:off x="13462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2" name="Shape 2402"/>
            <p:cNvSpPr/>
            <p:nvPr/>
          </p:nvSpPr>
          <p:spPr>
            <a:xfrm>
              <a:off x="15113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3" name="Shape 2403"/>
            <p:cNvSpPr/>
            <p:nvPr/>
          </p:nvSpPr>
          <p:spPr>
            <a:xfrm>
              <a:off x="1905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2070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2222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2387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2768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2933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9" name="Shape 2409"/>
            <p:cNvSpPr/>
            <p:nvPr/>
          </p:nvSpPr>
          <p:spPr>
            <a:xfrm>
              <a:off x="3086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2414" name="Group 2414"/>
            <p:cNvGrpSpPr/>
            <p:nvPr/>
          </p:nvGrpSpPr>
          <p:grpSpPr>
            <a:xfrm>
              <a:off x="482600" y="0"/>
              <a:ext cx="2952751" cy="177801"/>
              <a:chOff x="0" y="0"/>
              <a:chExt cx="2952750" cy="177800"/>
            </a:xfrm>
          </p:grpSpPr>
          <p:sp>
            <p:nvSpPr>
              <p:cNvPr id="2410" name="Shape 2410"/>
              <p:cNvSpPr/>
              <p:nvPr/>
            </p:nvSpPr>
            <p:spPr>
              <a:xfrm>
                <a:off x="0" y="0"/>
                <a:ext cx="158751" cy="177801"/>
              </a:xfrm>
              <a:prstGeom prst="rect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411" name="Shape 2411"/>
              <p:cNvSpPr/>
              <p:nvPr/>
            </p:nvSpPr>
            <p:spPr>
              <a:xfrm>
                <a:off x="1028700" y="0"/>
                <a:ext cx="158751" cy="177801"/>
              </a:xfrm>
              <a:prstGeom prst="rect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412" name="Shape 2412"/>
              <p:cNvSpPr/>
              <p:nvPr/>
            </p:nvSpPr>
            <p:spPr>
              <a:xfrm>
                <a:off x="1752600" y="0"/>
                <a:ext cx="158751" cy="177801"/>
              </a:xfrm>
              <a:prstGeom prst="rect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413" name="Shape 2413"/>
              <p:cNvSpPr/>
              <p:nvPr/>
            </p:nvSpPr>
            <p:spPr>
              <a:xfrm>
                <a:off x="2794000" y="0"/>
                <a:ext cx="158751" cy="177801"/>
              </a:xfrm>
              <a:prstGeom prst="rect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2420" name="Group 2420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2416" name="Shape 2416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421" name="Shape 2421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422" name="Shape 242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423" name="Shape 2423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4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426" name="Shape 2426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27" name="Shape 2427"/>
          <p:cNvSpPr/>
          <p:nvPr/>
        </p:nvSpPr>
        <p:spPr>
          <a:xfrm>
            <a:off x="3639476" y="5515252"/>
            <a:ext cx="4649594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Shape 2429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0" name="Shape 2430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1" name="Shape 2431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2" name="Shape 2432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3" name="Shape 2433"/>
          <p:cNvSpPr/>
          <p:nvPr/>
        </p:nvSpPr>
        <p:spPr>
          <a:xfrm>
            <a:off x="69342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4" name="Shape 2434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5" name="Shape 2435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6" name="Shape 2436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37" name="Shape 2437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444" name="Group 244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438" name="Shape 243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39" name="Shape 243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40" name="Shape 244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43" name="Shape 244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445" name="Shape 2445"/>
          <p:cNvSpPr/>
          <p:nvPr/>
        </p:nvSpPr>
        <p:spPr>
          <a:xfrm>
            <a:off x="88519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46" name="Shape 244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47" name="Shape 244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48" name="Shape 244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49" name="Shape 244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0" name="Shape 245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1" name="Shape 245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2" name="Shape 245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3" name="Shape 245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4" name="Shape 2454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5" name="Shape 2455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6" name="Shape 2456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7" name="Shape 2457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8" name="Shape 2458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9" name="Shape 2459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0" name="Shape 2460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465" name="Group 2465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461" name="Shape 2461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466" name="Shape 246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467" name="Shape 246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468" name="Shape 246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46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4" name="Group 2474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2470" name="Shape 247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47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476" name="Shape 2476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77" name="Shape 2477"/>
          <p:cNvSpPr/>
          <p:nvPr/>
        </p:nvSpPr>
        <p:spPr>
          <a:xfrm>
            <a:off x="3639476" y="5515252"/>
            <a:ext cx="4649594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Shape 2479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80" name="Shape 2480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81" name="Shape 2481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82" name="Shape 2482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83" name="Shape 2483"/>
          <p:cNvSpPr/>
          <p:nvPr/>
        </p:nvSpPr>
        <p:spPr>
          <a:xfrm>
            <a:off x="70866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84" name="Shape 2484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85" name="Shape 2485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86" name="Shape 2486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87" name="Shape 2487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494" name="Group 249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488" name="Shape 248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89" name="Shape 248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90" name="Shape 249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93" name="Shape 249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495" name="Shape 2495"/>
          <p:cNvSpPr/>
          <p:nvPr/>
        </p:nvSpPr>
        <p:spPr>
          <a:xfrm>
            <a:off x="90043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6" name="Shape 249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7" name="Shape 249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8" name="Shape 249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9" name="Shape 249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0" name="Shape 250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1" name="Shape 250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2" name="Shape 250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3" name="Shape 250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4" name="Shape 2504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5" name="Shape 2505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6" name="Shape 2506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7" name="Shape 2507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8" name="Shape 2508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9" name="Shape 2509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10" name="Shape 2510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515" name="Group 2515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511" name="Shape 2511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516" name="Shape 251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517" name="Shape 251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518" name="Shape 251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5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4" name="Group 2524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2520" name="Shape 252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21" name="Shape 252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22" name="Shape 252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23" name="Shape 252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5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526" name="Shape 2526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27" name="Shape 2527"/>
          <p:cNvSpPr/>
          <p:nvPr/>
        </p:nvSpPr>
        <p:spPr>
          <a:xfrm>
            <a:off x="3639476" y="5515252"/>
            <a:ext cx="4649594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Shape 2529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0" name="Shape 2530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1" name="Shape 2531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2" name="Shape 2532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3" name="Shape 2533"/>
          <p:cNvSpPr/>
          <p:nvPr/>
        </p:nvSpPr>
        <p:spPr>
          <a:xfrm>
            <a:off x="72517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4" name="Shape 2534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5" name="Shape 2535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6" name="Shape 2536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7" name="Shape 2537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544" name="Group 254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538" name="Shape 253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39" name="Shape 253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40" name="Shape 254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43" name="Shape 254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545" name="Shape 2545"/>
          <p:cNvSpPr/>
          <p:nvPr/>
        </p:nvSpPr>
        <p:spPr>
          <a:xfrm>
            <a:off x="91567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6" name="Shape 254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7" name="Shape 254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8" name="Shape 254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9" name="Shape 254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0" name="Shape 255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1" name="Shape 255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2" name="Shape 255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3" name="Shape 255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4" name="Shape 2554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5" name="Shape 2555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6" name="Shape 2556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7" name="Shape 2557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8" name="Shape 2558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9" name="Shape 2559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60" name="Shape 2560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565" name="Group 2565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561" name="Shape 2561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62" name="Shape 2562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63" name="Shape 2563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64" name="Shape 2564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566" name="Shape 256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567" name="Shape 256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568" name="Shape 256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56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4" name="Group 2574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2570" name="Shape 257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57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576" name="Shape 2576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7" name="Shape 2577"/>
          <p:cNvSpPr/>
          <p:nvPr/>
        </p:nvSpPr>
        <p:spPr>
          <a:xfrm>
            <a:off x="3639476" y="5515252"/>
            <a:ext cx="4649594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Shape 2579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0" name="Shape 2580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1" name="Shape 2581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2" name="Shape 2582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3" name="Shape 2583"/>
          <p:cNvSpPr/>
          <p:nvPr/>
        </p:nvSpPr>
        <p:spPr>
          <a:xfrm>
            <a:off x="67691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4" name="Shape 2584"/>
          <p:cNvSpPr/>
          <p:nvPr/>
        </p:nvSpPr>
        <p:spPr>
          <a:xfrm>
            <a:off x="86868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589" name="Group 2589"/>
          <p:cNvGrpSpPr/>
          <p:nvPr/>
        </p:nvGrpSpPr>
        <p:grpSpPr>
          <a:xfrm>
            <a:off x="8661400" y="3416300"/>
            <a:ext cx="641351" cy="177801"/>
            <a:chOff x="0" y="0"/>
            <a:chExt cx="641350" cy="177800"/>
          </a:xfrm>
        </p:grpSpPr>
        <p:sp>
          <p:nvSpPr>
            <p:cNvPr id="2585" name="Shape 2585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87" name="Shape 2587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88" name="Shape 2588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596" name="Group 259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590" name="Shape 259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91" name="Shape 259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92" name="Shape 259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95" name="Shape 259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597" name="Shape 2597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98" name="Shape 2598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99" name="Shape 259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0" name="Shape 260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1" name="Shape 260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2" name="Shape 260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3" name="Shape 260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4" name="Shape 2604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5" name="Shape 260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6" name="Shape 260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7" name="Shape 260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8" name="Shape 260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9" name="Shape 2609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0" name="Shape 2610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1" name="Shape 2611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616" name="Group 2616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612" name="Shape 2612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13" name="Shape 2613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14" name="Shape 2614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15" name="Shape 2615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621" name="Group 2621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2617" name="Shape 2617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18" name="Shape 2618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19" name="Shape 2619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20" name="Shape 2620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622" name="Shape 2622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623" name="Shape 262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624" name="Shape 262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6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627" name="Shape 2627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8" name="Shape 2628"/>
          <p:cNvSpPr/>
          <p:nvPr/>
        </p:nvSpPr>
        <p:spPr>
          <a:xfrm>
            <a:off x="5147530" y="5515252"/>
            <a:ext cx="314154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9" name="Shape 2629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Shape 2631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2" name="Shape 2632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3" name="Shape 2633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4" name="Shape 2634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5" name="Shape 2635"/>
          <p:cNvSpPr/>
          <p:nvPr/>
        </p:nvSpPr>
        <p:spPr>
          <a:xfrm>
            <a:off x="69342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6" name="Shape 2636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7" name="Shape 2637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8" name="Shape 2638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9" name="Shape 2639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646" name="Group 264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640" name="Shape 264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41" name="Shape 264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42" name="Shape 264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45" name="Shape 264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647" name="Shape 2647"/>
          <p:cNvSpPr/>
          <p:nvPr/>
        </p:nvSpPr>
        <p:spPr>
          <a:xfrm>
            <a:off x="88519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48" name="Shape 2648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49" name="Shape 2649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0" name="Shape 2650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1" name="Shape 265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2" name="Shape 2652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3" name="Shape 2653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4" name="Shape 2654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5" name="Shape 2655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6" name="Shape 2656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7" name="Shape 2657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8" name="Shape 2658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9" name="Shape 2659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0" name="Shape 2660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1" name="Shape 2661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2" name="Shape 2662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667" name="Group 2667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663" name="Shape 2663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668" name="Shape 2668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669" name="Shape 266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670" name="Shape 267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67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76" name="Group 2676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2672" name="Shape 267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73" name="Shape 267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74" name="Shape 267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75" name="Shape 267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67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678" name="Shape 2678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79" name="Shape 2679"/>
          <p:cNvSpPr/>
          <p:nvPr/>
        </p:nvSpPr>
        <p:spPr>
          <a:xfrm>
            <a:off x="5147530" y="5515252"/>
            <a:ext cx="314154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80" name="Shape 2680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Shape 2682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83" name="Shape 2683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84" name="Shape 2684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85" name="Shape 2685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86" name="Shape 2686"/>
          <p:cNvSpPr/>
          <p:nvPr/>
        </p:nvSpPr>
        <p:spPr>
          <a:xfrm>
            <a:off x="70866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87" name="Shape 2687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88" name="Shape 2688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89" name="Shape 2689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0" name="Shape 2690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697" name="Group 2697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691" name="Shape 2691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92" name="Shape 2692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93" name="Shape 2693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96" name="Shape 2696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698" name="Shape 2698"/>
          <p:cNvSpPr/>
          <p:nvPr/>
        </p:nvSpPr>
        <p:spPr>
          <a:xfrm>
            <a:off x="90043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9" name="Shape 2699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0" name="Shape 2700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1" name="Shape 2701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2" name="Shape 2702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3" name="Shape 2703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4" name="Shape 2704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5" name="Shape 2705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6" name="Shape 2706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7" name="Shape 2707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8" name="Shape 2708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09" name="Shape 2709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10" name="Shape 2710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11" name="Shape 2711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12" name="Shape 2712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13" name="Shape 2713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718" name="Group 2718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714" name="Shape 2714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17" name="Shape 2717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719" name="Shape 2719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720" name="Shape 272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721" name="Shape 272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72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7" name="Group 2727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2723" name="Shape 2723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7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729" name="Shape 2729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0" name="Shape 2730"/>
          <p:cNvSpPr/>
          <p:nvPr/>
        </p:nvSpPr>
        <p:spPr>
          <a:xfrm>
            <a:off x="5147530" y="5515252"/>
            <a:ext cx="314154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1" name="Shape 2731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70" name="Shape 270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271" name="Shape 27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272" name="Shape 272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279" name="Group 279"/>
          <p:cNvGrpSpPr/>
          <p:nvPr/>
        </p:nvGrpSpPr>
        <p:grpSpPr>
          <a:xfrm>
            <a:off x="3898900" y="2509554"/>
            <a:ext cx="3302000" cy="3192746"/>
            <a:chOff x="-12699" y="83854"/>
            <a:chExt cx="3301999" cy="3192745"/>
          </a:xfrm>
        </p:grpSpPr>
        <p:sp>
          <p:nvSpPr>
            <p:cNvPr id="273" name="Shape 273"/>
            <p:cNvSpPr/>
            <p:nvPr/>
          </p:nvSpPr>
          <p:spPr>
            <a:xfrm>
              <a:off x="105410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observed outcome</a:t>
              </a:r>
            </a:p>
          </p:txBody>
        </p:sp>
        <p:grpSp>
          <p:nvGrpSpPr>
            <p:cNvPr id="278" name="Group 278"/>
            <p:cNvGrpSpPr/>
            <p:nvPr/>
          </p:nvGrpSpPr>
          <p:grpSpPr>
            <a:xfrm>
              <a:off x="-12700" y="83854"/>
              <a:ext cx="1424587" cy="3192746"/>
              <a:chOff x="0" y="83854"/>
              <a:chExt cx="1424586" cy="3192745"/>
            </a:xfrm>
          </p:grpSpPr>
          <p:sp>
            <p:nvSpPr>
              <p:cNvPr id="274" name="Shape 274"/>
              <p:cNvSpPr/>
              <p:nvPr/>
            </p:nvSpPr>
            <p:spPr>
              <a:xfrm>
                <a:off x="127000" y="83854"/>
                <a:ext cx="304920" cy="462246"/>
              </a:xfrm>
              <a:prstGeom prst="rect">
                <a:avLst/>
              </a:prstGeom>
              <a:noFill/>
              <a:ln w="254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75" name="Shape 275"/>
              <p:cNvSpPr/>
              <p:nvPr/>
            </p:nvSpPr>
            <p:spPr>
              <a:xfrm>
                <a:off x="0" y="2730500"/>
                <a:ext cx="520700" cy="546100"/>
              </a:xfrm>
              <a:prstGeom prst="rect">
                <a:avLst/>
              </a:prstGeom>
              <a:noFill/>
              <a:ln w="254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ts val="3800"/>
                  </a:lnSpc>
                  <a:tabLst>
                    <a:tab pos="838200" algn="l"/>
                  </a:tabLst>
                  <a:defRPr sz="3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76" name="Shape 276"/>
              <p:cNvSpPr/>
              <p:nvPr/>
            </p:nvSpPr>
            <p:spPr>
              <a:xfrm flipH="1">
                <a:off x="520700" y="1841500"/>
                <a:ext cx="881607" cy="881607"/>
              </a:xfrm>
              <a:prstGeom prst="line">
                <a:avLst/>
              </a:prstGeom>
              <a:noFill/>
              <a:ln w="254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427763" y="548844"/>
                <a:ext cx="996824" cy="814231"/>
              </a:xfrm>
              <a:prstGeom prst="line">
                <a:avLst/>
              </a:prstGeom>
              <a:noFill/>
              <a:ln w="254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85" name="Group 285"/>
          <p:cNvGrpSpPr/>
          <p:nvPr/>
        </p:nvGrpSpPr>
        <p:grpSpPr>
          <a:xfrm>
            <a:off x="1282700" y="2509964"/>
            <a:ext cx="2755900" cy="3192336"/>
            <a:chOff x="0" y="84264"/>
            <a:chExt cx="2755899" cy="3192335"/>
          </a:xfrm>
        </p:grpSpPr>
        <p:sp>
          <p:nvSpPr>
            <p:cNvPr id="280" name="Shape 280"/>
            <p:cNvSpPr/>
            <p:nvPr/>
          </p:nvSpPr>
          <p:spPr>
            <a:xfrm>
              <a:off x="0" y="1409700"/>
              <a:ext cx="2587523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unobserved outcome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2450567" y="84264"/>
              <a:ext cx="305333" cy="461836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082800" y="2730500"/>
              <a:ext cx="52070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3" name="Shape 283"/>
            <p:cNvSpPr/>
            <p:nvPr/>
          </p:nvSpPr>
          <p:spPr>
            <a:xfrm flipH="1">
              <a:off x="1340893" y="545549"/>
              <a:ext cx="1109979" cy="88215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4" name="Shape 284"/>
            <p:cNvSpPr/>
            <p:nvPr/>
          </p:nvSpPr>
          <p:spPr>
            <a:xfrm flipH="1" flipV="1">
              <a:off x="1341972" y="1841500"/>
              <a:ext cx="752227" cy="912090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86" name="Shape 286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89" name="Shape 289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290" name="Shape 290"/>
          <p:cNvSpPr/>
          <p:nvPr/>
        </p:nvSpPr>
        <p:spPr>
          <a:xfrm>
            <a:off x="4637802" y="2528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91" name="Shape 291"/>
          <p:cNvSpPr/>
          <p:nvPr/>
        </p:nvSpPr>
        <p:spPr>
          <a:xfrm>
            <a:off x="56919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pic>
        <p:nvPicPr>
          <p:cNvPr id="29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771" y="5022686"/>
            <a:ext cx="5019415" cy="977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  <p:bldP build="whole" bldLvl="1" animBg="1" rev="0" advAuto="0" spid="279" grpId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Shape 2733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4" name="Shape 2734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5" name="Shape 2735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6" name="Shape 2736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7" name="Shape 2737"/>
          <p:cNvSpPr/>
          <p:nvPr/>
        </p:nvSpPr>
        <p:spPr>
          <a:xfrm>
            <a:off x="72517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8" name="Shape 2738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9" name="Shape 2739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0" name="Shape 2740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1" name="Shape 2741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748" name="Group 2748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742" name="Shape 2742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43" name="Shape 2743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44" name="Shape 2744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47" name="Shape 2747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749" name="Shape 2749"/>
          <p:cNvSpPr/>
          <p:nvPr/>
        </p:nvSpPr>
        <p:spPr>
          <a:xfrm>
            <a:off x="91567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0" name="Shape 2750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1" name="Shape 2751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2" name="Shape 2752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3" name="Shape 2753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4" name="Shape 2754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5" name="Shape 2755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6" name="Shape 2756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7" name="Shape 2757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8" name="Shape 2758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9" name="Shape 2759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0" name="Shape 2760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1" name="Shape 2761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2" name="Shape 2762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3" name="Shape 2763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4" name="Shape 2764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769" name="Group 2769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765" name="Shape 2765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66" name="Shape 2766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67" name="Shape 2767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68" name="Shape 2768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770" name="Shape 2770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771" name="Shape 2771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772" name="Shape 2772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77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8" name="Group 2778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2774" name="Shape 277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75" name="Shape 277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76" name="Shape 277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77" name="Shape 277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77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780" name="Shape 2780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1" name="Shape 2781"/>
          <p:cNvSpPr/>
          <p:nvPr/>
        </p:nvSpPr>
        <p:spPr>
          <a:xfrm>
            <a:off x="5147530" y="5515252"/>
            <a:ext cx="314154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2" name="Shape 2782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Shape 2784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5" name="Shape 2785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6" name="Shape 2786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7" name="Shape 2787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8" name="Shape 2788"/>
          <p:cNvSpPr/>
          <p:nvPr/>
        </p:nvSpPr>
        <p:spPr>
          <a:xfrm>
            <a:off x="67691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9" name="Shape 2789"/>
          <p:cNvSpPr/>
          <p:nvPr/>
        </p:nvSpPr>
        <p:spPr>
          <a:xfrm>
            <a:off x="86868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794" name="Group 2794"/>
          <p:cNvGrpSpPr/>
          <p:nvPr/>
        </p:nvGrpSpPr>
        <p:grpSpPr>
          <a:xfrm>
            <a:off x="8661400" y="3416300"/>
            <a:ext cx="641351" cy="177801"/>
            <a:chOff x="0" y="0"/>
            <a:chExt cx="641350" cy="177800"/>
          </a:xfrm>
        </p:grpSpPr>
        <p:sp>
          <p:nvSpPr>
            <p:cNvPr id="2790" name="Shape 2790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91" name="Shape 2791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92" name="Shape 2792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93" name="Shape 2793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801" name="Group 2801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795" name="Shape 2795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96" name="Shape 2796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97" name="Shape 2797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00" name="Shape 2800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802" name="Shape 2802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3" name="Shape 2803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4" name="Shape 2804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5" name="Shape 2805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6" name="Shape 2806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7" name="Shape 2807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8" name="Shape 2808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09" name="Shape 2809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10" name="Shape 2810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11" name="Shape 2811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12" name="Shape 2812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13" name="Shape 2813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14" name="Shape 2814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15" name="Shape 2815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16" name="Shape 2816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821" name="Group 2821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817" name="Shape 2817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18" name="Shape 2818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19" name="Shape 2819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20" name="Shape 2820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822" name="Shape 2822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823" name="Shape 282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824" name="Shape 282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8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827" name="Shape 2827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8" name="Shape 2828"/>
          <p:cNvSpPr/>
          <p:nvPr/>
        </p:nvSpPr>
        <p:spPr>
          <a:xfrm>
            <a:off x="6584950" y="5515252"/>
            <a:ext cx="170412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29" name="Shape 2829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834" name="Group 2834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2830" name="Shape 283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32" name="Shape 283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835" name="Shape 2835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Shape 2837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38" name="Shape 2838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39" name="Shape 2839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0" name="Shape 2840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1" name="Shape 2841"/>
          <p:cNvSpPr/>
          <p:nvPr/>
        </p:nvSpPr>
        <p:spPr>
          <a:xfrm>
            <a:off x="69342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2" name="Shape 2842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3" name="Shape 2843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4" name="Shape 2844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45" name="Shape 2845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852" name="Group 2852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846" name="Shape 2846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47" name="Shape 2847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48" name="Shape 2848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51" name="Shape 2851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853" name="Shape 2853"/>
          <p:cNvSpPr/>
          <p:nvPr/>
        </p:nvSpPr>
        <p:spPr>
          <a:xfrm>
            <a:off x="88519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4" name="Shape 2854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5" name="Shape 2855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6" name="Shape 2856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7" name="Shape 2857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8" name="Shape 2858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9" name="Shape 2859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0" name="Shape 2860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1" name="Shape 2861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2" name="Shape 2862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3" name="Shape 2863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4" name="Shape 2864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5" name="Shape 2865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6" name="Shape 2866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7" name="Shape 2867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68" name="Shape 2868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873" name="Group 2873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869" name="Shape 2869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72" name="Shape 2872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878" name="Group 2878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2874" name="Shape 2874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75" name="Shape 2875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879" name="Shape 2879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880" name="Shape 288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881" name="Shape 2881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88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884" name="Shape 2884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85" name="Shape 2885"/>
          <p:cNvSpPr/>
          <p:nvPr/>
        </p:nvSpPr>
        <p:spPr>
          <a:xfrm>
            <a:off x="6584950" y="5515252"/>
            <a:ext cx="170412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86" name="Shape 2886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87" name="Shape 2887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Shape 2889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0" name="Shape 2890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1" name="Shape 2891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2" name="Shape 2892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3" name="Shape 2893"/>
          <p:cNvSpPr/>
          <p:nvPr/>
        </p:nvSpPr>
        <p:spPr>
          <a:xfrm>
            <a:off x="70866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4" name="Shape 2894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5" name="Shape 2895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6" name="Shape 2896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97" name="Shape 2897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904" name="Group 2904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898" name="Shape 2898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99" name="Shape 2899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00" name="Shape 2900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02" name="Shape 2902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03" name="Shape 2903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905" name="Shape 2905"/>
          <p:cNvSpPr/>
          <p:nvPr/>
        </p:nvSpPr>
        <p:spPr>
          <a:xfrm>
            <a:off x="90043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06" name="Shape 2906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07" name="Shape 2907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08" name="Shape 2908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09" name="Shape 2909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0" name="Shape 2910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1" name="Shape 2911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2" name="Shape 2912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3" name="Shape 2913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4" name="Shape 2914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5" name="Shape 2915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6" name="Shape 2916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7" name="Shape 2917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8" name="Shape 2918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19" name="Shape 2919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0" name="Shape 2920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925" name="Group 2925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921" name="Shape 2921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22" name="Shape 2922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23" name="Shape 2923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24" name="Shape 2924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926" name="Shape 292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927" name="Shape 292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928" name="Shape 292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9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34" name="Group 2934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2930" name="Shape 2930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31" name="Shape 2931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32" name="Shape 2932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33" name="Shape 2933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9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936" name="Shape 2936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7" name="Shape 2937"/>
          <p:cNvSpPr/>
          <p:nvPr/>
        </p:nvSpPr>
        <p:spPr>
          <a:xfrm>
            <a:off x="6584950" y="5515252"/>
            <a:ext cx="170412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8" name="Shape 2938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9" name="Shape 2939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Shape 2941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42" name="Shape 2942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43" name="Shape 2943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44" name="Shape 2944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45" name="Shape 2945"/>
          <p:cNvSpPr/>
          <p:nvPr/>
        </p:nvSpPr>
        <p:spPr>
          <a:xfrm>
            <a:off x="72517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46" name="Shape 2946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47" name="Shape 2947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48" name="Shape 2948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49" name="Shape 2949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956" name="Group 2956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2950" name="Shape 2950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51" name="Shape 2951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52" name="Shape 2952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53" name="Shape 2953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54" name="Shape 2954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55" name="Shape 2955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957" name="Shape 2957"/>
          <p:cNvSpPr/>
          <p:nvPr/>
        </p:nvSpPr>
        <p:spPr>
          <a:xfrm>
            <a:off x="91567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8" name="Shape 2958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59" name="Shape 2959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0" name="Shape 2960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1" name="Shape 2961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2" name="Shape 2962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3" name="Shape 2963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4" name="Shape 2964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5" name="Shape 2965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6" name="Shape 2966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7" name="Shape 2967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8" name="Shape 2968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69" name="Shape 2969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70" name="Shape 2970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71" name="Shape 2971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72" name="Shape 2972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977" name="Group 2977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2973" name="Shape 2973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74" name="Shape 2974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75" name="Shape 2975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76" name="Shape 2976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978" name="Shape 2978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2979" name="Shape 297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2980" name="Shape 2980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29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6" name="Group 2986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2982" name="Shape 2982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83" name="Shape 2983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84" name="Shape 2984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85" name="Shape 2985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9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988" name="Shape 2988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89" name="Shape 2989"/>
          <p:cNvSpPr/>
          <p:nvPr/>
        </p:nvSpPr>
        <p:spPr>
          <a:xfrm>
            <a:off x="6584950" y="5515252"/>
            <a:ext cx="170412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0" name="Shape 2990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1" name="Shape 2991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Shape 2993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4" name="Shape 2994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5" name="Shape 2995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6" name="Shape 2996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7" name="Shape 2997"/>
          <p:cNvSpPr/>
          <p:nvPr/>
        </p:nvSpPr>
        <p:spPr>
          <a:xfrm>
            <a:off x="67691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8" name="Shape 2998"/>
          <p:cNvSpPr/>
          <p:nvPr/>
        </p:nvSpPr>
        <p:spPr>
          <a:xfrm>
            <a:off x="86868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003" name="Group 3003"/>
          <p:cNvGrpSpPr/>
          <p:nvPr/>
        </p:nvGrpSpPr>
        <p:grpSpPr>
          <a:xfrm>
            <a:off x="8661400" y="3416300"/>
            <a:ext cx="641351" cy="177801"/>
            <a:chOff x="0" y="0"/>
            <a:chExt cx="641350" cy="177800"/>
          </a:xfrm>
        </p:grpSpPr>
        <p:sp>
          <p:nvSpPr>
            <p:cNvPr id="2999" name="Shape 2999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00" name="Shape 3000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01" name="Shape 3001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02" name="Shape 3002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010" name="Group 3010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004" name="Shape 3004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05" name="Shape 3005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06" name="Shape 3006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09" name="Shape 3009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011" name="Shape 3011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2" name="Shape 3012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3" name="Shape 3013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4" name="Shape 3014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5" name="Shape 3015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6" name="Shape 3016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7" name="Shape 3017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8" name="Shape 3018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9" name="Shape 3019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0" name="Shape 3020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1" name="Shape 3021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2" name="Shape 3022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3" name="Shape 3023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4" name="Shape 3024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5" name="Shape 3025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030" name="Group 3030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026" name="Shape 3026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27" name="Shape 3027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28" name="Shape 3028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29" name="Shape 3029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035" name="Group 3035"/>
          <p:cNvGrpSpPr/>
          <p:nvPr/>
        </p:nvGrpSpPr>
        <p:grpSpPr>
          <a:xfrm>
            <a:off x="7883031" y="4146549"/>
            <a:ext cx="641351" cy="177802"/>
            <a:chOff x="558800" y="127000"/>
            <a:chExt cx="641350" cy="177800"/>
          </a:xfrm>
        </p:grpSpPr>
        <p:sp>
          <p:nvSpPr>
            <p:cNvPr id="3031" name="Shape 3031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34" name="Shape 3034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036" name="Shape 3036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037" name="Shape 303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038" name="Shape 3038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0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041" name="Shape 3041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2" name="Shape 3042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3" name="Shape 3043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4" name="Shape 3044"/>
          <p:cNvSpPr/>
          <p:nvPr/>
        </p:nvSpPr>
        <p:spPr>
          <a:xfrm>
            <a:off x="6573177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Shape 3046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7" name="Shape 3047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8" name="Shape 3048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9" name="Shape 3049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0" name="Shape 3050"/>
          <p:cNvSpPr/>
          <p:nvPr/>
        </p:nvSpPr>
        <p:spPr>
          <a:xfrm>
            <a:off x="69342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1" name="Shape 3051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2" name="Shape 3052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3" name="Shape 3053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4" name="Shape 3054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061" name="Group 3061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055" name="Shape 3055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56" name="Shape 3056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57" name="Shape 3057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60" name="Shape 3060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062" name="Shape 3062"/>
          <p:cNvSpPr/>
          <p:nvPr/>
        </p:nvSpPr>
        <p:spPr>
          <a:xfrm>
            <a:off x="88519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3" name="Shape 3063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4" name="Shape 3064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5" name="Shape 3065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6" name="Shape 306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7" name="Shape 306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8" name="Shape 306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69" name="Shape 306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70" name="Shape 307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71" name="Shape 3071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72" name="Shape 3072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73" name="Shape 3073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74" name="Shape 3074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75" name="Shape 3075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76" name="Shape 3076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77" name="Shape 3077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082" name="Group 3082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078" name="Shape 3078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80" name="Shape 3080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81" name="Shape 3081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083" name="Shape 3083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084" name="Shape 3084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085" name="Shape 3085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08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91" name="Group 3091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087" name="Shape 3087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88" name="Shape 3088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89" name="Shape 3089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90" name="Shape 3090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0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093" name="Shape 3093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4" name="Shape 3094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5" name="Shape 3095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6" name="Shape 3096"/>
          <p:cNvSpPr/>
          <p:nvPr/>
        </p:nvSpPr>
        <p:spPr>
          <a:xfrm>
            <a:off x="6573177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Shape 3098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9" name="Shape 3099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0" name="Shape 3100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1" name="Shape 3101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2" name="Shape 3102"/>
          <p:cNvSpPr/>
          <p:nvPr/>
        </p:nvSpPr>
        <p:spPr>
          <a:xfrm>
            <a:off x="70866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3" name="Shape 3103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4" name="Shape 3104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5" name="Shape 3105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6" name="Shape 3106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113" name="Group 3113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107" name="Shape 3107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08" name="Shape 3108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09" name="Shape 3109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12" name="Shape 3112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114" name="Shape 3114"/>
          <p:cNvSpPr/>
          <p:nvPr/>
        </p:nvSpPr>
        <p:spPr>
          <a:xfrm>
            <a:off x="90043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15" name="Shape 3115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16" name="Shape 3116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17" name="Shape 3117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18" name="Shape 3118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19" name="Shape 3119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0" name="Shape 3120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1" name="Shape 3121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2" name="Shape 3122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3" name="Shape 3123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4" name="Shape 3124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5" name="Shape 3125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6" name="Shape 3126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7" name="Shape 3127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8" name="Shape 3128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9" name="Shape 3129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134" name="Group 3134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130" name="Shape 3130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31" name="Shape 3131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32" name="Shape 3132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33" name="Shape 3133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135" name="Shape 3135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136" name="Shape 313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137" name="Shape 3137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1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3" name="Group 3143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139" name="Shape 3139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40" name="Shape 3140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41" name="Shape 3141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42" name="Shape 3142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1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145" name="Shape 3145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46" name="Shape 3146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47" name="Shape 3147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48" name="Shape 3148"/>
          <p:cNvSpPr/>
          <p:nvPr/>
        </p:nvSpPr>
        <p:spPr>
          <a:xfrm>
            <a:off x="6573177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Shape 3150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1" name="Shape 3151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2" name="Shape 3152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3" name="Shape 3153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4" name="Shape 3154"/>
          <p:cNvSpPr/>
          <p:nvPr/>
        </p:nvSpPr>
        <p:spPr>
          <a:xfrm>
            <a:off x="7251700" y="2400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5" name="Shape 3155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6" name="Shape 3156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7" name="Shape 3157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58" name="Shape 3158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165" name="Group 3165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159" name="Shape 3159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60" name="Shape 3160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61" name="Shape 3161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64" name="Shape 3164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166" name="Shape 3166"/>
          <p:cNvSpPr/>
          <p:nvPr/>
        </p:nvSpPr>
        <p:spPr>
          <a:xfrm>
            <a:off x="9156700" y="3416300"/>
            <a:ext cx="127000" cy="165100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67" name="Shape 3167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68" name="Shape 3168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69" name="Shape 316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0" name="Shape 317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1" name="Shape 317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2" name="Shape 317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3" name="Shape 317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4" name="Shape 3174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5" name="Shape 3175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6" name="Shape 3176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7" name="Shape 3177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8" name="Shape 3178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79" name="Shape 3179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0" name="Shape 3180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1" name="Shape 3181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186" name="Group 3186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182" name="Shape 3182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83" name="Shape 3183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84" name="Shape 3184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85" name="Shape 3185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187" name="Shape 3187"/>
          <p:cNvSpPr/>
          <p:nvPr/>
        </p:nvSpPr>
        <p:spPr>
          <a:xfrm>
            <a:off x="1002817" y="1544627"/>
            <a:ext cx="6543404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Then we need to repeat the entire process for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each of the more inclusive nodes toward the root,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where the conditional likelihoods of the tips are first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recorded, then we loop over the internal nodes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in a post-order traversal…</a:t>
            </a:r>
          </a:p>
        </p:txBody>
      </p:sp>
      <p:sp>
        <p:nvSpPr>
          <p:cNvPr id="3188" name="Shape 3188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189" name="Shape 3189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19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5" name="Group 3195"/>
          <p:cNvGrpSpPr/>
          <p:nvPr/>
        </p:nvGrpSpPr>
        <p:grpSpPr>
          <a:xfrm>
            <a:off x="7883031" y="4146550"/>
            <a:ext cx="641351" cy="177801"/>
            <a:chOff x="558800" y="127000"/>
            <a:chExt cx="641350" cy="177800"/>
          </a:xfrm>
        </p:grpSpPr>
        <p:sp>
          <p:nvSpPr>
            <p:cNvPr id="3191" name="Shape 3191"/>
            <p:cNvSpPr/>
            <p:nvPr/>
          </p:nvSpPr>
          <p:spPr>
            <a:xfrm>
              <a:off x="5588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92" name="Shape 3192"/>
            <p:cNvSpPr/>
            <p:nvPr/>
          </p:nvSpPr>
          <p:spPr>
            <a:xfrm>
              <a:off x="7239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93" name="Shape 3193"/>
            <p:cNvSpPr/>
            <p:nvPr/>
          </p:nvSpPr>
          <p:spPr>
            <a:xfrm>
              <a:off x="876300" y="12700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94" name="Shape 3194"/>
            <p:cNvSpPr/>
            <p:nvPr/>
          </p:nvSpPr>
          <p:spPr>
            <a:xfrm>
              <a:off x="1041400" y="127000"/>
              <a:ext cx="158751" cy="177801"/>
            </a:xfrm>
            <a:prstGeom prst="rect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19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sp>
        <p:nvSpPr>
          <p:cNvPr id="3197" name="Shape 3197"/>
          <p:cNvSpPr/>
          <p:nvPr/>
        </p:nvSpPr>
        <p:spPr>
          <a:xfrm>
            <a:off x="845476" y="5515252"/>
            <a:ext cx="1900277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98" name="Shape 3198"/>
          <p:cNvSpPr/>
          <p:nvPr/>
        </p:nvSpPr>
        <p:spPr>
          <a:xfrm>
            <a:off x="36267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99" name="Shape 3199"/>
          <p:cNvSpPr/>
          <p:nvPr/>
        </p:nvSpPr>
        <p:spPr>
          <a:xfrm>
            <a:off x="5099976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00" name="Shape 3200"/>
          <p:cNvSpPr/>
          <p:nvPr/>
        </p:nvSpPr>
        <p:spPr>
          <a:xfrm>
            <a:off x="6573177" y="5515252"/>
            <a:ext cx="614330" cy="5582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6" name="Group 3206"/>
          <p:cNvGrpSpPr/>
          <p:nvPr/>
        </p:nvGrpSpPr>
        <p:grpSpPr>
          <a:xfrm>
            <a:off x="1002817" y="1544627"/>
            <a:ext cx="6543404" cy="1428627"/>
            <a:chOff x="0" y="0"/>
            <a:chExt cx="6543402" cy="1428625"/>
          </a:xfrm>
        </p:grpSpPr>
        <p:grpSp>
          <p:nvGrpSpPr>
            <p:cNvPr id="3204" name="Group 3204"/>
            <p:cNvGrpSpPr/>
            <p:nvPr/>
          </p:nvGrpSpPr>
          <p:grpSpPr>
            <a:xfrm>
              <a:off x="3887457" y="830272"/>
              <a:ext cx="403627" cy="490029"/>
              <a:chOff x="0" y="0"/>
              <a:chExt cx="403626" cy="490028"/>
            </a:xfrm>
          </p:grpSpPr>
          <p:sp>
            <p:nvSpPr>
              <p:cNvPr id="3202" name="Shape 3202"/>
              <p:cNvSpPr/>
              <p:nvPr/>
            </p:nvSpPr>
            <p:spPr>
              <a:xfrm>
                <a:off x="0" y="0"/>
                <a:ext cx="244692" cy="4893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2400"/>
                  </a:lnSpc>
                  <a:tabLst>
                    <a:tab pos="838200" algn="l"/>
                  </a:tabLst>
                  <a:defRPr sz="2000">
                    <a:solidFill>
                      <a:srgbClr val="424242"/>
                    </a:solidFill>
                    <a:latin typeface="Symbol"/>
                    <a:ea typeface="Symbol"/>
                    <a:cs typeface="Symbol"/>
                    <a:sym typeface="Symbo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π</a:t>
                </a:r>
              </a:p>
            </p:txBody>
          </p:sp>
          <p:sp>
            <p:nvSpPr>
              <p:cNvPr id="3203" name="Shape 3203"/>
              <p:cNvSpPr/>
              <p:nvPr/>
            </p:nvSpPr>
            <p:spPr>
              <a:xfrm>
                <a:off x="158935" y="96945"/>
                <a:ext cx="244692" cy="393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1400"/>
                  </a:lnSpc>
                  <a:tabLst>
                    <a:tab pos="838200" algn="l"/>
                  </a:tabLst>
                  <a:defRPr i="1">
                    <a:solidFill>
                      <a:srgbClr val="42424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i</a:t>
                </a:r>
              </a:p>
            </p:txBody>
          </p:sp>
        </p:grpSp>
        <p:sp>
          <p:nvSpPr>
            <p:cNvPr id="3205" name="Shape 3205"/>
            <p:cNvSpPr/>
            <p:nvPr/>
          </p:nvSpPr>
          <p:spPr>
            <a:xfrm>
              <a:off x="0" y="0"/>
              <a:ext cx="6543403" cy="1428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100"/>
                </a:lnSpc>
                <a:tabLst>
                  <a:tab pos="838200" algn="l"/>
                </a:tabLst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424242"/>
                  </a:solidFill>
                </a:rPr>
                <a:t>Upon reaching the root of the tree, the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conditional likelihood of each state is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‘weighted’ by the prior probability (stationary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frequency) of the corresponding state,    , to </a:t>
              </a:r>
              <a:br>
                <a:rPr>
                  <a:solidFill>
                    <a:srgbClr val="424242"/>
                  </a:solidFill>
                </a:rPr>
              </a:br>
              <a:r>
                <a:rPr>
                  <a:solidFill>
                    <a:srgbClr val="424242"/>
                  </a:solidFill>
                </a:rPr>
                <a:t>give the unconditional probability of the </a:t>
              </a:r>
              <a:r>
                <a:rPr i="1">
                  <a:solidFill>
                    <a:srgbClr val="42424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r>
                <a:rPr baseline="31999" i="1">
                  <a:solidFill>
                    <a:srgbClr val="424242"/>
                  </a:solidFill>
                </a:rPr>
                <a:t>th</a:t>
              </a:r>
              <a:r>
                <a:rPr>
                  <a:solidFill>
                    <a:srgbClr val="424242"/>
                  </a:solidFill>
                </a:rPr>
                <a:t> site,          .</a:t>
              </a:r>
            </a:p>
          </p:txBody>
        </p:sp>
      </p:grpSp>
      <p:sp>
        <p:nvSpPr>
          <p:cNvPr id="3207" name="Shape 3207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08" name="Shape 3208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09" name="Shape 3209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0" name="Shape 3210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1" name="Shape 3211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2" name="Shape 3212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3" name="Shape 3213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4" name="Shape 3214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5" name="Shape 3215"/>
          <p:cNvSpPr/>
          <p:nvPr/>
        </p:nvSpPr>
        <p:spPr>
          <a:xfrm>
            <a:off x="67564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6" name="Shape 3216"/>
          <p:cNvSpPr/>
          <p:nvPr/>
        </p:nvSpPr>
        <p:spPr>
          <a:xfrm>
            <a:off x="69215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7" name="Shape 3217"/>
          <p:cNvSpPr/>
          <p:nvPr/>
        </p:nvSpPr>
        <p:spPr>
          <a:xfrm>
            <a:off x="70739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8" name="Shape 3218"/>
          <p:cNvSpPr/>
          <p:nvPr/>
        </p:nvSpPr>
        <p:spPr>
          <a:xfrm>
            <a:off x="7239000" y="23876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9" name="Shape 3219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0" name="Shape 3220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1" name="Shape 3221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2" name="Shape 3222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3" name="Shape 3223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4" name="Shape 3224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5" name="Shape 3225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6" name="Shape 3226"/>
          <p:cNvSpPr/>
          <p:nvPr/>
        </p:nvSpPr>
        <p:spPr>
          <a:xfrm>
            <a:off x="9499600" y="1587500"/>
            <a:ext cx="158751" cy="177801"/>
          </a:xfrm>
          <a:prstGeom prst="rect">
            <a:avLst/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7" name="Shape 3227"/>
          <p:cNvSpPr/>
          <p:nvPr/>
        </p:nvSpPr>
        <p:spPr>
          <a:xfrm>
            <a:off x="86614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8" name="Shape 3228"/>
          <p:cNvSpPr/>
          <p:nvPr/>
        </p:nvSpPr>
        <p:spPr>
          <a:xfrm>
            <a:off x="88265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9" name="Shape 3229"/>
          <p:cNvSpPr/>
          <p:nvPr/>
        </p:nvSpPr>
        <p:spPr>
          <a:xfrm>
            <a:off x="89789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30" name="Shape 3230"/>
          <p:cNvSpPr/>
          <p:nvPr/>
        </p:nvSpPr>
        <p:spPr>
          <a:xfrm>
            <a:off x="9144000" y="34163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237" name="Group 3237"/>
          <p:cNvGrpSpPr/>
          <p:nvPr/>
        </p:nvGrpSpPr>
        <p:grpSpPr>
          <a:xfrm>
            <a:off x="6515100" y="1841500"/>
            <a:ext cx="2881268" cy="2241933"/>
            <a:chOff x="0" y="0"/>
            <a:chExt cx="2881267" cy="2241932"/>
          </a:xfrm>
        </p:grpSpPr>
        <p:sp>
          <p:nvSpPr>
            <p:cNvPr id="3231" name="Shape 3231"/>
            <p:cNvSpPr/>
            <p:nvPr/>
          </p:nvSpPr>
          <p:spPr>
            <a:xfrm>
              <a:off x="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2" name="Shape 3232"/>
            <p:cNvSpPr/>
            <p:nvPr/>
          </p:nvSpPr>
          <p:spPr>
            <a:xfrm flipV="1">
              <a:off x="647700" y="0"/>
              <a:ext cx="475409" cy="48933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3" name="Shape 3233"/>
            <p:cNvSpPr/>
            <p:nvPr/>
          </p:nvSpPr>
          <p:spPr>
            <a:xfrm flipV="1">
              <a:off x="1739900" y="1795035"/>
              <a:ext cx="506368" cy="44689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685800" y="774700"/>
              <a:ext cx="989223" cy="146101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1739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6" name="Shape 3236"/>
            <p:cNvSpPr/>
            <p:nvPr/>
          </p:nvSpPr>
          <p:spPr>
            <a:xfrm flipV="1">
              <a:off x="2374900" y="12700"/>
              <a:ext cx="506368" cy="152119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42" name="Group 3242"/>
          <p:cNvGrpSpPr/>
          <p:nvPr/>
        </p:nvGrpSpPr>
        <p:grpSpPr>
          <a:xfrm>
            <a:off x="7886700" y="4152900"/>
            <a:ext cx="641351" cy="177801"/>
            <a:chOff x="0" y="0"/>
            <a:chExt cx="641350" cy="177800"/>
          </a:xfrm>
        </p:grpSpPr>
        <p:sp>
          <p:nvSpPr>
            <p:cNvPr id="3238" name="Shape 3238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39" name="Shape 3239"/>
            <p:cNvSpPr/>
            <p:nvPr/>
          </p:nvSpPr>
          <p:spPr>
            <a:xfrm>
              <a:off x="1651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40" name="Shape 3240"/>
            <p:cNvSpPr/>
            <p:nvPr/>
          </p:nvSpPr>
          <p:spPr>
            <a:xfrm>
              <a:off x="3175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41" name="Shape 3241"/>
            <p:cNvSpPr/>
            <p:nvPr/>
          </p:nvSpPr>
          <p:spPr>
            <a:xfrm>
              <a:off x="48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243" name="Shape 3243"/>
          <p:cNvSpPr/>
          <p:nvPr/>
        </p:nvSpPr>
        <p:spPr>
          <a:xfrm>
            <a:off x="6248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44" name="Shape 3244"/>
          <p:cNvSpPr/>
          <p:nvPr/>
        </p:nvSpPr>
        <p:spPr>
          <a:xfrm>
            <a:off x="6413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45" name="Shape 3245"/>
          <p:cNvSpPr/>
          <p:nvPr/>
        </p:nvSpPr>
        <p:spPr>
          <a:xfrm>
            <a:off x="6565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46" name="Shape 3246"/>
          <p:cNvSpPr/>
          <p:nvPr/>
        </p:nvSpPr>
        <p:spPr>
          <a:xfrm>
            <a:off x="6731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47" name="Shape 3247"/>
          <p:cNvSpPr/>
          <p:nvPr/>
        </p:nvSpPr>
        <p:spPr>
          <a:xfrm>
            <a:off x="7277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48" name="Shape 3248"/>
          <p:cNvSpPr/>
          <p:nvPr/>
        </p:nvSpPr>
        <p:spPr>
          <a:xfrm>
            <a:off x="74422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49" name="Shape 3249"/>
          <p:cNvSpPr/>
          <p:nvPr/>
        </p:nvSpPr>
        <p:spPr>
          <a:xfrm>
            <a:off x="75946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0" name="Shape 3250"/>
          <p:cNvSpPr/>
          <p:nvPr/>
        </p:nvSpPr>
        <p:spPr>
          <a:xfrm>
            <a:off x="77597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1" name="Shape 3251"/>
          <p:cNvSpPr/>
          <p:nvPr/>
        </p:nvSpPr>
        <p:spPr>
          <a:xfrm>
            <a:off x="81534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2" name="Shape 3252"/>
          <p:cNvSpPr/>
          <p:nvPr/>
        </p:nvSpPr>
        <p:spPr>
          <a:xfrm>
            <a:off x="8318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3" name="Shape 3253"/>
          <p:cNvSpPr/>
          <p:nvPr/>
        </p:nvSpPr>
        <p:spPr>
          <a:xfrm>
            <a:off x="84709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4" name="Shape 3254"/>
          <p:cNvSpPr/>
          <p:nvPr/>
        </p:nvSpPr>
        <p:spPr>
          <a:xfrm>
            <a:off x="8636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5" name="Shape 3255"/>
          <p:cNvSpPr/>
          <p:nvPr/>
        </p:nvSpPr>
        <p:spPr>
          <a:xfrm>
            <a:off x="90170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6" name="Shape 3256"/>
          <p:cNvSpPr/>
          <p:nvPr/>
        </p:nvSpPr>
        <p:spPr>
          <a:xfrm>
            <a:off x="91821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7" name="Shape 3257"/>
          <p:cNvSpPr/>
          <p:nvPr/>
        </p:nvSpPr>
        <p:spPr>
          <a:xfrm>
            <a:off x="9334500" y="1587500"/>
            <a:ext cx="158751" cy="1778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262" name="Group 3262"/>
          <p:cNvGrpSpPr/>
          <p:nvPr/>
        </p:nvGrpSpPr>
        <p:grpSpPr>
          <a:xfrm>
            <a:off x="6731000" y="1587500"/>
            <a:ext cx="2952751" cy="177801"/>
            <a:chOff x="0" y="0"/>
            <a:chExt cx="2952750" cy="177800"/>
          </a:xfrm>
        </p:grpSpPr>
        <p:sp>
          <p:nvSpPr>
            <p:cNvPr id="3258" name="Shape 3258"/>
            <p:cNvSpPr/>
            <p:nvPr/>
          </p:nvSpPr>
          <p:spPr>
            <a:xfrm>
              <a:off x="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59" name="Shape 3259"/>
            <p:cNvSpPr/>
            <p:nvPr/>
          </p:nvSpPr>
          <p:spPr>
            <a:xfrm>
              <a:off x="10287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60" name="Shape 3260"/>
            <p:cNvSpPr/>
            <p:nvPr/>
          </p:nvSpPr>
          <p:spPr>
            <a:xfrm>
              <a:off x="17526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61" name="Shape 3261"/>
            <p:cNvSpPr/>
            <p:nvPr/>
          </p:nvSpPr>
          <p:spPr>
            <a:xfrm>
              <a:off x="2794000" y="0"/>
              <a:ext cx="158751" cy="1778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263" name="Shape 326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Felsenstein Pruning Algorithm</a:t>
            </a:r>
          </a:p>
        </p:txBody>
      </p:sp>
      <p:sp>
        <p:nvSpPr>
          <p:cNvPr id="3264" name="Shape 3264"/>
          <p:cNvSpPr/>
          <p:nvPr/>
        </p:nvSpPr>
        <p:spPr>
          <a:xfrm>
            <a:off x="1446212" y="139997"/>
            <a:ext cx="726757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Site Likelihoods?</a:t>
            </a:r>
          </a:p>
        </p:txBody>
      </p:sp>
      <p:pic>
        <p:nvPicPr>
          <p:cNvPr id="32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50" y="4373892"/>
            <a:ext cx="780385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72" y="5624984"/>
            <a:ext cx="7103102" cy="368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1172" y="2679997"/>
            <a:ext cx="594229" cy="259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1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771" y="5022686"/>
            <a:ext cx="5019415" cy="977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295" name="Shape 295"/>
          <p:cNvSpPr/>
          <p:nvPr/>
        </p:nvSpPr>
        <p:spPr>
          <a:xfrm>
            <a:off x="4637802" y="2528811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96" name="Shape 296"/>
          <p:cNvSpPr/>
          <p:nvPr/>
        </p:nvSpPr>
        <p:spPr>
          <a:xfrm>
            <a:off x="5691902" y="2528163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97" name="Shape 297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5260102" y="2833287"/>
            <a:ext cx="746994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00" name="Shape 300"/>
          <p:cNvSpPr/>
          <p:nvPr/>
        </p:nvSpPr>
        <p:spPr>
          <a:xfrm>
            <a:off x="3367802" y="2516435"/>
            <a:ext cx="1101565" cy="44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01" name="Shape 301"/>
          <p:cNvSpPr/>
          <p:nvPr/>
        </p:nvSpPr>
        <p:spPr>
          <a:xfrm>
            <a:off x="4432741" y="2522126"/>
            <a:ext cx="279035" cy="41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id="302" name="Shape 302"/>
          <p:cNvSpPr/>
          <p:nvPr/>
        </p:nvSpPr>
        <p:spPr>
          <a:xfrm>
            <a:off x="4612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5374402" y="2914650"/>
            <a:ext cx="102094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305" name="Shape 305"/>
          <p:cNvSpPr/>
          <p:nvPr/>
        </p:nvSpPr>
        <p:spPr>
          <a:xfrm>
            <a:off x="3283247" y="139997"/>
            <a:ext cx="359350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grpSp>
        <p:nvGrpSpPr>
          <p:cNvPr id="311" name="Group 311"/>
          <p:cNvGrpSpPr/>
          <p:nvPr/>
        </p:nvGrpSpPr>
        <p:grpSpPr>
          <a:xfrm>
            <a:off x="1308100" y="2502420"/>
            <a:ext cx="3198730" cy="3198611"/>
            <a:chOff x="0" y="89420"/>
            <a:chExt cx="3198729" cy="3198610"/>
          </a:xfrm>
        </p:grpSpPr>
        <p:sp>
          <p:nvSpPr>
            <p:cNvPr id="306" name="Shape 306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2050306" y="89420"/>
              <a:ext cx="1148424" cy="45668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1709318" y="2741031"/>
              <a:ext cx="1465683" cy="547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 flipH="1">
              <a:off x="1340893" y="5461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0" name="Shape 310"/>
            <p:cNvSpPr/>
            <p:nvPr/>
          </p:nvSpPr>
          <p:spPr>
            <a:xfrm flipH="1" flipV="1">
              <a:off x="1340893" y="1854200"/>
              <a:ext cx="881607" cy="881607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17" name="Group 317"/>
          <p:cNvGrpSpPr/>
          <p:nvPr/>
        </p:nvGrpSpPr>
        <p:grpSpPr>
          <a:xfrm>
            <a:off x="3822700" y="2506162"/>
            <a:ext cx="3015643" cy="2904038"/>
            <a:chOff x="0" y="93162"/>
            <a:chExt cx="3015642" cy="2904037"/>
          </a:xfrm>
        </p:grpSpPr>
        <p:sp>
          <p:nvSpPr>
            <p:cNvPr id="312" name="Shape 312"/>
            <p:cNvSpPr/>
            <p:nvPr/>
          </p:nvSpPr>
          <p:spPr>
            <a:xfrm>
              <a:off x="0" y="14097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825500" y="93162"/>
              <a:ext cx="1068902" cy="409815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4" name="Shape 314"/>
            <p:cNvSpPr/>
            <p:nvPr/>
          </p:nvSpPr>
          <p:spPr>
            <a:xfrm>
              <a:off x="1665993" y="2451100"/>
              <a:ext cx="134965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5" name="Shape 315"/>
            <p:cNvSpPr/>
            <p:nvPr/>
          </p:nvSpPr>
          <p:spPr>
            <a:xfrm flipH="1">
              <a:off x="850900" y="501558"/>
              <a:ext cx="616514" cy="926149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6" name="Shape 316"/>
            <p:cNvSpPr/>
            <p:nvPr/>
          </p:nvSpPr>
          <p:spPr>
            <a:xfrm flipH="1" flipV="1">
              <a:off x="861111" y="1836636"/>
              <a:ext cx="805195" cy="612323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3" name="Group 323"/>
          <p:cNvGrpSpPr/>
          <p:nvPr/>
        </p:nvGrpSpPr>
        <p:grpSpPr>
          <a:xfrm>
            <a:off x="5756484" y="2505713"/>
            <a:ext cx="3273216" cy="2904487"/>
            <a:chOff x="-1038015" y="92713"/>
            <a:chExt cx="3273215" cy="2904486"/>
          </a:xfrm>
        </p:grpSpPr>
        <p:sp>
          <p:nvSpPr>
            <p:cNvPr id="318" name="Shape 318"/>
            <p:cNvSpPr/>
            <p:nvPr/>
          </p:nvSpPr>
          <p:spPr>
            <a:xfrm>
              <a:off x="0" y="1409700"/>
              <a:ext cx="2235200" cy="348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7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-1038016" y="92713"/>
              <a:ext cx="688820" cy="410718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 flipH="1" flipV="1">
              <a:off x="-359395" y="503471"/>
              <a:ext cx="1803417" cy="904756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50800" y="2451100"/>
              <a:ext cx="846405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 flipH="1">
              <a:off x="896075" y="1875168"/>
              <a:ext cx="577008" cy="57700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7" name="Group 327"/>
          <p:cNvGrpSpPr/>
          <p:nvPr/>
        </p:nvGrpSpPr>
        <p:grpSpPr>
          <a:xfrm>
            <a:off x="4923149" y="5455304"/>
            <a:ext cx="3573151" cy="1382518"/>
            <a:chOff x="198749" y="-31095"/>
            <a:chExt cx="3573150" cy="1382516"/>
          </a:xfrm>
        </p:grpSpPr>
        <p:sp>
          <p:nvSpPr>
            <p:cNvPr id="324" name="Shape 324"/>
            <p:cNvSpPr/>
            <p:nvPr/>
          </p:nvSpPr>
          <p:spPr>
            <a:xfrm>
              <a:off x="1536700" y="990600"/>
              <a:ext cx="2235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198749" y="-31096"/>
              <a:ext cx="3256296" cy="573895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 flipH="1" flipV="1">
              <a:off x="1981823" y="546719"/>
              <a:ext cx="504994" cy="504998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28" name="Shape 328"/>
          <p:cNvSpPr/>
          <p:nvPr/>
        </p:nvSpPr>
        <p:spPr>
          <a:xfrm>
            <a:off x="1003300" y="1524000"/>
            <a:ext cx="8178800" cy="939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posterior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</a:t>
            </a:r>
            <a:br/>
            <a:r>
              <a:t>     proportional to the product of the conditional probability of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and the</a:t>
            </a:r>
            <a:br/>
            <a:r>
              <a:t>     unconditional probability of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7" grpId="4"/>
      <p:bldP build="whole" bldLvl="1" animBg="1" rev="0" advAuto="0" spid="323" grpId="3"/>
      <p:bldP build="whole" bldLvl="1" animBg="1" rev="0" advAuto="0" spid="311" grpId="1"/>
      <p:bldP build="whole" bldLvl="1" animBg="1" rev="0" advAuto="0" spid="317" grpId="2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Shape 3269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grpSp>
        <p:nvGrpSpPr>
          <p:cNvPr id="3272" name="Group 3272"/>
          <p:cNvGrpSpPr/>
          <p:nvPr/>
        </p:nvGrpSpPr>
        <p:grpSpPr>
          <a:xfrm>
            <a:off x="3676650" y="4826000"/>
            <a:ext cx="1536700" cy="1720553"/>
            <a:chOff x="374650" y="0"/>
            <a:chExt cx="1536700" cy="1720552"/>
          </a:xfrm>
        </p:grpSpPr>
        <p:sp>
          <p:nvSpPr>
            <p:cNvPr id="3270" name="Shape 3270"/>
            <p:cNvSpPr/>
            <p:nvPr/>
          </p:nvSpPr>
          <p:spPr>
            <a:xfrm>
              <a:off x="558125" y="0"/>
              <a:ext cx="1169750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71" name="Shape 3271"/>
            <p:cNvSpPr/>
            <p:nvPr/>
          </p:nvSpPr>
          <p:spPr>
            <a:xfrm>
              <a:off x="374650" y="1397000"/>
              <a:ext cx="15367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ratio </a:t>
              </a:r>
            </a:p>
          </p:txBody>
        </p:sp>
      </p:grpSp>
      <p:grpSp>
        <p:nvGrpSpPr>
          <p:cNvPr id="3275" name="Group 3275"/>
          <p:cNvGrpSpPr/>
          <p:nvPr/>
        </p:nvGrpSpPr>
        <p:grpSpPr>
          <a:xfrm>
            <a:off x="5261189" y="4826000"/>
            <a:ext cx="1079501" cy="1720553"/>
            <a:chOff x="28789" y="0"/>
            <a:chExt cx="1079500" cy="1720552"/>
          </a:xfrm>
        </p:grpSpPr>
        <p:sp>
          <p:nvSpPr>
            <p:cNvPr id="3273" name="Shape 3273"/>
            <p:cNvSpPr/>
            <p:nvPr/>
          </p:nvSpPr>
          <p:spPr>
            <a:xfrm>
              <a:off x="79176" y="0"/>
              <a:ext cx="978728" cy="12700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74" name="Shape 3274"/>
            <p:cNvSpPr/>
            <p:nvPr/>
          </p:nvSpPr>
          <p:spPr>
            <a:xfrm>
              <a:off x="28789" y="1397000"/>
              <a:ext cx="10795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ts val="19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FF9300"/>
                  </a:solidFill>
                </a:rPr>
                <a:t>prior</a:t>
              </a:r>
              <a:r>
                <a:t> ratio </a:t>
              </a:r>
            </a:p>
          </p:txBody>
        </p:sp>
      </p:grpSp>
      <p:sp>
        <p:nvSpPr>
          <p:cNvPr id="3276" name="Shape 327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277" name="Shape 3277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3278" name="Shape 3278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3279" name="Shape 3279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3280" name="Shape 3280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3283" name="Group 3283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3281" name="Shape 3281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328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3286" name="Group 3286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3284" name="Shape 3284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328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3287" name="Shape 3287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328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289" name="Shape 3289"/>
          <p:cNvSpPr/>
          <p:nvPr/>
        </p:nvSpPr>
        <p:spPr>
          <a:xfrm>
            <a:off x="1231900" y="42545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 we calculate the prior probability for a given parameter value,       ?</a:t>
            </a:r>
          </a:p>
        </p:txBody>
      </p:sp>
      <p:pic>
        <p:nvPicPr>
          <p:cNvPr id="329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64857" y="431426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Shape 3292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prior for each parameter is specified</a:t>
            </a:r>
          </a:p>
        </p:txBody>
      </p:sp>
      <p:pic>
        <p:nvPicPr>
          <p:cNvPr id="3293" name="beta_prior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4" name="Shape 3294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3295" name="Shape 3295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96" name="Shape 3296"/>
          <p:cNvSpPr/>
          <p:nvPr/>
        </p:nvSpPr>
        <p:spPr>
          <a:xfrm>
            <a:off x="2836635" y="2235200"/>
            <a:ext cx="774701" cy="335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97" name="Shape 3297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98" name="Shape 3298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99" name="Shape 3299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300" name="Shape 3300"/>
          <p:cNvSpPr/>
          <p:nvPr/>
        </p:nvSpPr>
        <p:spPr>
          <a:xfrm>
            <a:off x="641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1" name="Shape 3301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just look up the prior probability of a given parameter value      .</a:t>
            </a:r>
          </a:p>
        </p:txBody>
      </p:sp>
      <p:pic>
        <p:nvPicPr>
          <p:cNvPr id="330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6155" y="1892300"/>
            <a:ext cx="401125" cy="25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330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9250" y="3550778"/>
            <a:ext cx="608452" cy="36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Shape 330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prior for each parameter is specified</a:t>
            </a:r>
          </a:p>
        </p:txBody>
      </p:sp>
      <p:pic>
        <p:nvPicPr>
          <p:cNvPr id="3306" name="beta_prior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7" name="Shape 3307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3308" name="Shape 3308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09" name="Shape 3309"/>
          <p:cNvSpPr/>
          <p:nvPr/>
        </p:nvSpPr>
        <p:spPr>
          <a:xfrm>
            <a:off x="2836635" y="2235200"/>
            <a:ext cx="774701" cy="335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0" name="Shape 3310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1" name="Shape 3311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2" name="Shape 3312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313" name="Shape 3313"/>
          <p:cNvSpPr/>
          <p:nvPr/>
        </p:nvSpPr>
        <p:spPr>
          <a:xfrm>
            <a:off x="641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4" name="Shape 3314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just look up the prior probability of a given parameter value      .</a:t>
            </a:r>
          </a:p>
        </p:txBody>
      </p:sp>
      <p:pic>
        <p:nvPicPr>
          <p:cNvPr id="331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6155" y="1892300"/>
            <a:ext cx="401125" cy="25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3316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338007" y="5194300"/>
            <a:ext cx="255327" cy="310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331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9250" y="3550778"/>
            <a:ext cx="608452" cy="36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Shape 331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prior for each parameter is specified</a:t>
            </a:r>
          </a:p>
        </p:txBody>
      </p:sp>
      <p:pic>
        <p:nvPicPr>
          <p:cNvPr id="3320" name="beta_prior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1" name="Shape 3321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3322" name="Shape 3322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23" name="Shape 3323"/>
          <p:cNvSpPr/>
          <p:nvPr/>
        </p:nvSpPr>
        <p:spPr>
          <a:xfrm>
            <a:off x="2836635" y="2235200"/>
            <a:ext cx="774701" cy="335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24" name="Shape 3324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25" name="Shape 3325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26" name="Shape 3326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327" name="Shape 3327"/>
          <p:cNvSpPr/>
          <p:nvPr/>
        </p:nvSpPr>
        <p:spPr>
          <a:xfrm>
            <a:off x="641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28" name="Shape 3328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just look up the prior probability of a given parameter value      .</a:t>
            </a:r>
          </a:p>
        </p:txBody>
      </p:sp>
      <p:pic>
        <p:nvPicPr>
          <p:cNvPr id="332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6155" y="1892300"/>
            <a:ext cx="401125" cy="25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330" name="Shape 3330"/>
          <p:cNvSpPr/>
          <p:nvPr/>
        </p:nvSpPr>
        <p:spPr>
          <a:xfrm flipV="1">
            <a:off x="4432300" y="4368799"/>
            <a:ext cx="0" cy="508001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331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338007" y="5194300"/>
            <a:ext cx="255327" cy="310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333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9250" y="3550778"/>
            <a:ext cx="608452" cy="36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wipe dir="u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Shape 333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prior for each parameter is specified</a:t>
            </a:r>
          </a:p>
        </p:txBody>
      </p:sp>
      <p:pic>
        <p:nvPicPr>
          <p:cNvPr id="3335" name="beta_prior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425700"/>
            <a:ext cx="3745196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6" name="Shape 3336"/>
          <p:cNvSpPr/>
          <p:nvPr/>
        </p:nvSpPr>
        <p:spPr>
          <a:xfrm>
            <a:off x="9906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 algn="ctr">
              <a:lnSpc>
                <a:spcPts val="4000"/>
              </a:lnSpc>
              <a:tabLst>
                <a:tab pos="977900" algn="l"/>
              </a:tabLst>
              <a:defRPr sz="34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3337" name="Shape 3337"/>
          <p:cNvSpPr/>
          <p:nvPr/>
        </p:nvSpPr>
        <p:spPr>
          <a:xfrm>
            <a:off x="25019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38" name="Shape 3338"/>
          <p:cNvSpPr/>
          <p:nvPr/>
        </p:nvSpPr>
        <p:spPr>
          <a:xfrm>
            <a:off x="2836635" y="2235200"/>
            <a:ext cx="774701" cy="335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39" name="Shape 3339"/>
          <p:cNvSpPr/>
          <p:nvPr/>
        </p:nvSpPr>
        <p:spPr>
          <a:xfrm>
            <a:off x="6769100" y="22733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0" name="Shape 3340"/>
          <p:cNvSpPr/>
          <p:nvPr/>
        </p:nvSpPr>
        <p:spPr>
          <a:xfrm>
            <a:off x="647700" y="-127000"/>
            <a:ext cx="94615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1" name="Shape 3341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342" name="Shape 3342"/>
          <p:cNvSpPr/>
          <p:nvPr/>
        </p:nvSpPr>
        <p:spPr>
          <a:xfrm>
            <a:off x="6413500" y="2108200"/>
            <a:ext cx="774700" cy="381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3" name="Shape 3343"/>
          <p:cNvSpPr/>
          <p:nvPr/>
        </p:nvSpPr>
        <p:spPr>
          <a:xfrm>
            <a:off x="1003300" y="1828800"/>
            <a:ext cx="7848600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just look up the prior probability of a given parameter value      .</a:t>
            </a:r>
          </a:p>
        </p:txBody>
      </p:sp>
      <p:pic>
        <p:nvPicPr>
          <p:cNvPr id="33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6155" y="1892300"/>
            <a:ext cx="401125" cy="25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sp>
        <p:nvSpPr>
          <p:cNvPr id="3345" name="Shape 3345"/>
          <p:cNvSpPr/>
          <p:nvPr/>
        </p:nvSpPr>
        <p:spPr>
          <a:xfrm flipV="1">
            <a:off x="4432300" y="4368799"/>
            <a:ext cx="0" cy="508001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46" name="Shape 3346"/>
          <p:cNvSpPr/>
          <p:nvPr/>
        </p:nvSpPr>
        <p:spPr>
          <a:xfrm flipH="1">
            <a:off x="3615871" y="4381500"/>
            <a:ext cx="778330" cy="0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347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338007" y="5194300"/>
            <a:ext cx="255327" cy="310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  <p:pic>
        <p:nvPicPr>
          <p:cNvPr id="334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9250" y="3550778"/>
            <a:ext cx="608452" cy="36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wipe dir="l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Shape 3350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3351" name="Shape 3351"/>
          <p:cNvSpPr/>
          <p:nvPr/>
        </p:nvSpPr>
        <p:spPr>
          <a:xfrm>
            <a:off x="3860125" y="4983657"/>
            <a:ext cx="1169751" cy="98778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2" name="Shape 3352"/>
          <p:cNvSpPr/>
          <p:nvPr/>
        </p:nvSpPr>
        <p:spPr>
          <a:xfrm>
            <a:off x="3676650" y="6223000"/>
            <a:ext cx="1536700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 ratio </a:t>
            </a:r>
          </a:p>
        </p:txBody>
      </p:sp>
      <p:sp>
        <p:nvSpPr>
          <p:cNvPr id="3353" name="Shape 3353"/>
          <p:cNvSpPr/>
          <p:nvPr/>
        </p:nvSpPr>
        <p:spPr>
          <a:xfrm>
            <a:off x="5311576" y="4986306"/>
            <a:ext cx="978728" cy="98249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54" name="Shape 3354"/>
          <p:cNvSpPr/>
          <p:nvPr/>
        </p:nvSpPr>
        <p:spPr>
          <a:xfrm>
            <a:off x="5261189" y="6223000"/>
            <a:ext cx="1079501" cy="323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prior</a:t>
            </a:r>
            <a:r>
              <a:t> ratio </a:t>
            </a:r>
          </a:p>
        </p:txBody>
      </p:sp>
      <p:sp>
        <p:nvSpPr>
          <p:cNvPr id="3355" name="Shape 3355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356" name="Shape 3356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3357" name="Shape 3357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3358" name="Shape 3358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3359" name="Shape 3359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3362" name="Group 3362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3360" name="Shape 3360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3361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3365" name="Group 3365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3363" name="Shape 3363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336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3366" name="Shape 3366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336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368" name="Shape 3368"/>
          <p:cNvSpPr/>
          <p:nvPr/>
        </p:nvSpPr>
        <p:spPr>
          <a:xfrm>
            <a:off x="1231900" y="4254500"/>
            <a:ext cx="8866089" cy="6383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That means we compute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t> based only on the ratio of the product of the likelihood and the prior probability of the current and proposed parameter values,</a:t>
            </a:r>
          </a:p>
        </p:txBody>
      </p:sp>
      <p:pic>
        <p:nvPicPr>
          <p:cNvPr id="336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93144" y="45896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Shape 3371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3372" name="Shape 3372"/>
          <p:cNvSpPr/>
          <p:nvPr/>
        </p:nvSpPr>
        <p:spPr>
          <a:xfrm>
            <a:off x="3860125" y="4983657"/>
            <a:ext cx="2423062" cy="485046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73" name="Shape 3373"/>
          <p:cNvSpPr/>
          <p:nvPr/>
        </p:nvSpPr>
        <p:spPr>
          <a:xfrm>
            <a:off x="3853008" y="5486400"/>
            <a:ext cx="2437296" cy="48504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74" name="Shape 337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375" name="Shape 337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3376" name="Shape 3376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3377" name="Shape 3377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3378" name="Shape 3378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3381" name="Group 3381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3379" name="Shape 3379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338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3384" name="Group 3384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3382" name="Shape 3382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338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3385" name="Shape 3385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338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387" name="Shape 3387"/>
          <p:cNvSpPr/>
          <p:nvPr/>
        </p:nvSpPr>
        <p:spPr>
          <a:xfrm>
            <a:off x="1231900" y="42545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i.e.</a:t>
            </a:r>
            <a:r>
              <a:t>, we decide how to explore the posterior probability density based on the ratio </a:t>
            </a:r>
            <a:br/>
            <a:r>
              <a:t>of the posterior probabilities of the current and proposed parameter values,</a:t>
            </a:r>
          </a:p>
        </p:txBody>
      </p:sp>
      <p:pic>
        <p:nvPicPr>
          <p:cNvPr id="338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24944" y="45896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Shape 3390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3391" name="Shape 3391"/>
          <p:cNvSpPr/>
          <p:nvPr/>
        </p:nvSpPr>
        <p:spPr>
          <a:xfrm>
            <a:off x="3860125" y="4983657"/>
            <a:ext cx="2423062" cy="485046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92" name="Shape 3392"/>
          <p:cNvSpPr/>
          <p:nvPr/>
        </p:nvSpPr>
        <p:spPr>
          <a:xfrm>
            <a:off x="6533105" y="4959647"/>
            <a:ext cx="2711532" cy="5597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 of proposed state</a:t>
            </a:r>
          </a:p>
        </p:txBody>
      </p:sp>
      <p:sp>
        <p:nvSpPr>
          <p:cNvPr id="3393" name="Shape 3393"/>
          <p:cNvSpPr/>
          <p:nvPr/>
        </p:nvSpPr>
        <p:spPr>
          <a:xfrm>
            <a:off x="3853008" y="5486400"/>
            <a:ext cx="2437296" cy="48504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94" name="Shape 3394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395" name="Shape 3395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3396" name="Shape 3396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3397" name="Shape 3397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3398" name="Shape 3398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3401" name="Group 3401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3399" name="Shape 3399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340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3404" name="Group 3404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3402" name="Shape 3402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340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3405" name="Shape 3405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340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407" name="Shape 3407"/>
          <p:cNvSpPr/>
          <p:nvPr/>
        </p:nvSpPr>
        <p:spPr>
          <a:xfrm>
            <a:off x="1231900" y="42545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i.e.</a:t>
            </a:r>
            <a:r>
              <a:t>, we decide how to explore the posterior probability density based on the ratio </a:t>
            </a:r>
            <a:br/>
            <a:r>
              <a:t>of the posterior probabilities of the current and proposed parameter values,</a:t>
            </a:r>
          </a:p>
        </p:txBody>
      </p:sp>
      <p:pic>
        <p:nvPicPr>
          <p:cNvPr id="340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24944" y="45896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Shape 3410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3411" name="Shape 3411"/>
          <p:cNvSpPr/>
          <p:nvPr/>
        </p:nvSpPr>
        <p:spPr>
          <a:xfrm>
            <a:off x="3860125" y="4983657"/>
            <a:ext cx="2423062" cy="485046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12" name="Shape 3412"/>
          <p:cNvSpPr/>
          <p:nvPr/>
        </p:nvSpPr>
        <p:spPr>
          <a:xfrm>
            <a:off x="3853008" y="5486400"/>
            <a:ext cx="2437296" cy="48504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13" name="Shape 3413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414" name="Shape 3414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3415" name="Shape 3415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3416" name="Shape 3416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3417" name="Shape 3417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grpSp>
        <p:nvGrpSpPr>
          <p:cNvPr id="3420" name="Group 3420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3418" name="Shape 3418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341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3423" name="Group 3423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3421" name="Shape 3421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342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3424" name="Shape 3424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pic>
        <p:nvPicPr>
          <p:cNvPr id="34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5077241"/>
            <a:ext cx="4736331" cy="78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426" name="Shape 3426"/>
          <p:cNvSpPr/>
          <p:nvPr/>
        </p:nvSpPr>
        <p:spPr>
          <a:xfrm>
            <a:off x="6533105" y="5429547"/>
            <a:ext cx="2711532" cy="5597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 of current state</a:t>
            </a:r>
          </a:p>
        </p:txBody>
      </p:sp>
      <p:sp>
        <p:nvSpPr>
          <p:cNvPr id="3427" name="Shape 3427"/>
          <p:cNvSpPr/>
          <p:nvPr/>
        </p:nvSpPr>
        <p:spPr>
          <a:xfrm>
            <a:off x="6533105" y="4959647"/>
            <a:ext cx="2711532" cy="5597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 probability of proposed state</a:t>
            </a:r>
          </a:p>
        </p:txBody>
      </p:sp>
      <p:sp>
        <p:nvSpPr>
          <p:cNvPr id="3428" name="Shape 3428"/>
          <p:cNvSpPr/>
          <p:nvPr/>
        </p:nvSpPr>
        <p:spPr>
          <a:xfrm>
            <a:off x="1231900" y="42545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i.e.</a:t>
            </a:r>
            <a:r>
              <a:t>, we decide how to explore the posterior probability density based on the ratio </a:t>
            </a:r>
            <a:br/>
            <a:r>
              <a:t>of the posterior probabilities of the current and proposed parameter values,</a:t>
            </a:r>
          </a:p>
        </p:txBody>
      </p:sp>
      <p:pic>
        <p:nvPicPr>
          <p:cNvPr id="342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24944" y="4589670"/>
            <a:ext cx="401125" cy="25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3" name="Group 3433"/>
          <p:cNvGrpSpPr/>
          <p:nvPr/>
        </p:nvGrpSpPr>
        <p:grpSpPr>
          <a:xfrm>
            <a:off x="5559598" y="6024245"/>
            <a:ext cx="2235201" cy="907753"/>
            <a:chOff x="936798" y="0"/>
            <a:chExt cx="2235200" cy="907752"/>
          </a:xfrm>
        </p:grpSpPr>
        <p:sp>
          <p:nvSpPr>
            <p:cNvPr id="3431" name="Shape 3431"/>
            <p:cNvSpPr/>
            <p:nvPr/>
          </p:nvSpPr>
          <p:spPr>
            <a:xfrm>
              <a:off x="936798" y="58420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marginal likelihood</a:t>
              </a:r>
            </a:p>
          </p:txBody>
        </p:sp>
        <p:sp>
          <p:nvSpPr>
            <p:cNvPr id="3432" name="Shape 3432"/>
            <p:cNvSpPr/>
            <p:nvPr/>
          </p:nvSpPr>
          <p:spPr>
            <a:xfrm>
              <a:off x="1524805" y="0"/>
              <a:ext cx="1059187" cy="532954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436" name="Group 3436"/>
          <p:cNvGrpSpPr/>
          <p:nvPr/>
        </p:nvGrpSpPr>
        <p:grpSpPr>
          <a:xfrm>
            <a:off x="1548741" y="5262245"/>
            <a:ext cx="2447629" cy="965201"/>
            <a:chOff x="-203858" y="0"/>
            <a:chExt cx="2447628" cy="965200"/>
          </a:xfrm>
        </p:grpSpPr>
        <p:sp>
          <p:nvSpPr>
            <p:cNvPr id="3434" name="Shape 3434"/>
            <p:cNvSpPr/>
            <p:nvPr/>
          </p:nvSpPr>
          <p:spPr>
            <a:xfrm>
              <a:off x="-97645" y="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posterior probability</a:t>
              </a:r>
            </a:p>
          </p:txBody>
        </p:sp>
        <p:sp>
          <p:nvSpPr>
            <p:cNvPr id="3435" name="Shape 3435"/>
            <p:cNvSpPr/>
            <p:nvPr/>
          </p:nvSpPr>
          <p:spPr>
            <a:xfrm>
              <a:off x="-203859" y="419100"/>
              <a:ext cx="2447629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437" name="Shape 3437"/>
          <p:cNvSpPr/>
          <p:nvPr/>
        </p:nvSpPr>
        <p:spPr>
          <a:xfrm>
            <a:off x="1003300" y="3949700"/>
            <a:ext cx="8178800" cy="38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Calculate the probability of accepting the proposed change:</a:t>
            </a:r>
          </a:p>
        </p:txBody>
      </p:sp>
      <p:sp>
        <p:nvSpPr>
          <p:cNvPr id="3438" name="Shape 3438"/>
          <p:cNvSpPr/>
          <p:nvPr/>
        </p:nvSpPr>
        <p:spPr>
          <a:xfrm>
            <a:off x="290611" y="120947"/>
            <a:ext cx="9578778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32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Approximating the Joint Posterior Probability Density</a:t>
            </a:r>
            <a:br/>
            <a:r>
              <a:t>using MCMC </a:t>
            </a:r>
          </a:p>
        </p:txBody>
      </p:sp>
      <p:sp>
        <p:nvSpPr>
          <p:cNvPr id="3439" name="Shape 3439"/>
          <p:cNvSpPr/>
          <p:nvPr/>
        </p:nvSpPr>
        <p:spPr>
          <a:xfrm>
            <a:off x="533400" y="1384300"/>
            <a:ext cx="63373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Metropolis-Hastings algorithm</a:t>
            </a:r>
          </a:p>
        </p:txBody>
      </p:sp>
      <p:sp>
        <p:nvSpPr>
          <p:cNvPr id="3440" name="Shape 3440"/>
          <p:cNvSpPr/>
          <p:nvPr/>
        </p:nvSpPr>
        <p:spPr>
          <a:xfrm>
            <a:off x="1003300" y="2489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2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Select a parameter to update (alter) according to the proposal probabilities</a:t>
            </a:r>
          </a:p>
        </p:txBody>
      </p:sp>
      <p:sp>
        <p:nvSpPr>
          <p:cNvPr id="3441" name="Shape 3441"/>
          <p:cNvSpPr/>
          <p:nvPr/>
        </p:nvSpPr>
        <p:spPr>
          <a:xfrm>
            <a:off x="1231900" y="35052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each prior probability distribution has one or more proposal mechanisms</a:t>
            </a:r>
          </a:p>
        </p:txBody>
      </p:sp>
      <p:sp>
        <p:nvSpPr>
          <p:cNvPr id="3442" name="Shape 3442"/>
          <p:cNvSpPr/>
          <p:nvPr/>
        </p:nvSpPr>
        <p:spPr>
          <a:xfrm>
            <a:off x="3436714" y="7251700"/>
            <a:ext cx="3286572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17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Metropolis et al. (1953); Hastings (1970)</a:t>
            </a:r>
          </a:p>
        </p:txBody>
      </p:sp>
      <p:pic>
        <p:nvPicPr>
          <p:cNvPr id="34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898" y="5475859"/>
            <a:ext cx="7114225" cy="1020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5000"/>
              </a:srgbClr>
            </a:outerShdw>
          </a:effectLst>
        </p:spPr>
      </p:pic>
      <p:sp>
        <p:nvSpPr>
          <p:cNvPr id="3444" name="Shape 3444"/>
          <p:cNvSpPr/>
          <p:nvPr/>
        </p:nvSpPr>
        <p:spPr>
          <a:xfrm>
            <a:off x="4619426" y="5948045"/>
            <a:ext cx="4092154" cy="98425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ts val="3800"/>
              </a:lnSpc>
              <a:tabLst>
                <a:tab pos="838200" algn="l"/>
              </a:tabLst>
              <a:defRPr sz="3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447" name="Group 3447"/>
          <p:cNvGrpSpPr/>
          <p:nvPr/>
        </p:nvGrpSpPr>
        <p:grpSpPr>
          <a:xfrm>
            <a:off x="4568031" y="4982845"/>
            <a:ext cx="2445298" cy="952501"/>
            <a:chOff x="135731" y="0"/>
            <a:chExt cx="2445296" cy="952500"/>
          </a:xfrm>
        </p:grpSpPr>
        <p:sp>
          <p:nvSpPr>
            <p:cNvPr id="3445" name="Shape 3445"/>
            <p:cNvSpPr/>
            <p:nvPr/>
          </p:nvSpPr>
          <p:spPr>
            <a:xfrm>
              <a:off x="240779" y="0"/>
              <a:ext cx="2235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likelihood function</a:t>
              </a:r>
            </a:p>
          </p:txBody>
        </p:sp>
        <p:sp>
          <p:nvSpPr>
            <p:cNvPr id="3446" name="Shape 3446"/>
            <p:cNvSpPr/>
            <p:nvPr/>
          </p:nvSpPr>
          <p:spPr>
            <a:xfrm>
              <a:off x="135731" y="406400"/>
              <a:ext cx="2445298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450" name="Group 3450"/>
          <p:cNvGrpSpPr/>
          <p:nvPr/>
        </p:nvGrpSpPr>
        <p:grpSpPr>
          <a:xfrm>
            <a:off x="6743700" y="4982845"/>
            <a:ext cx="2235200" cy="952501"/>
            <a:chOff x="-215900" y="0"/>
            <a:chExt cx="2235200" cy="952500"/>
          </a:xfrm>
        </p:grpSpPr>
        <p:sp>
          <p:nvSpPr>
            <p:cNvPr id="3448" name="Shape 3448"/>
            <p:cNvSpPr/>
            <p:nvPr/>
          </p:nvSpPr>
          <p:spPr>
            <a:xfrm>
              <a:off x="61625" y="406400"/>
              <a:ext cx="1680150" cy="546100"/>
            </a:xfrm>
            <a:prstGeom prst="rect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ts val="3800"/>
                </a:lnSpc>
                <a:tabLst>
                  <a:tab pos="838200" algn="l"/>
                </a:tabLst>
                <a:defRPr sz="3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49" name="Shape 3449"/>
            <p:cNvSpPr/>
            <p:nvPr/>
          </p:nvSpPr>
          <p:spPr>
            <a:xfrm>
              <a:off x="-215900" y="0"/>
              <a:ext cx="2235200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prior probability</a:t>
              </a:r>
            </a:p>
          </p:txBody>
        </p:sp>
      </p:grpSp>
      <p:grpSp>
        <p:nvGrpSpPr>
          <p:cNvPr id="3453" name="Group 3453"/>
          <p:cNvGrpSpPr/>
          <p:nvPr/>
        </p:nvGrpSpPr>
        <p:grpSpPr>
          <a:xfrm>
            <a:off x="1003300" y="2870200"/>
            <a:ext cx="8866089" cy="360822"/>
            <a:chOff x="0" y="0"/>
            <a:chExt cx="8866088" cy="360821"/>
          </a:xfrm>
        </p:grpSpPr>
        <p:sp>
          <p:nvSpPr>
            <p:cNvPr id="3451" name="Shape 3451"/>
            <p:cNvSpPr/>
            <p:nvPr/>
          </p:nvSpPr>
          <p:spPr>
            <a:xfrm>
              <a:off x="0" y="0"/>
              <a:ext cx="8866089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3. Propose a new value,    , for the selected parameter via the proposal mechanism:</a:t>
              </a:r>
            </a:p>
          </p:txBody>
        </p:sp>
        <p:pic>
          <p:nvPicPr>
            <p:cNvPr id="345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582205" y="63570"/>
              <a:ext cx="183408" cy="2227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grpSp>
        <p:nvGrpSpPr>
          <p:cNvPr id="3456" name="Group 3456"/>
          <p:cNvGrpSpPr/>
          <p:nvPr/>
        </p:nvGrpSpPr>
        <p:grpSpPr>
          <a:xfrm>
            <a:off x="1003300" y="1828800"/>
            <a:ext cx="7848600" cy="635142"/>
            <a:chOff x="0" y="0"/>
            <a:chExt cx="7848600" cy="635141"/>
          </a:xfrm>
        </p:grpSpPr>
        <p:sp>
          <p:nvSpPr>
            <p:cNvPr id="3454" name="Shape 3454"/>
            <p:cNvSpPr/>
            <p:nvPr/>
          </p:nvSpPr>
          <p:spPr>
            <a:xfrm>
              <a:off x="0" y="0"/>
              <a:ext cx="7848600" cy="63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lnSpc>
                  <a:spcPts val="22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1. Initialize the chain with some random values for all parameters, </a:t>
              </a:r>
              <a:br/>
              <a:r>
                <a:t>    including the tree with branch lengths,</a:t>
              </a:r>
            </a:p>
          </p:txBody>
        </p:sp>
        <p:pic>
          <p:nvPicPr>
            <p:cNvPr id="3455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210050" y="362507"/>
              <a:ext cx="1400390" cy="2724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4999"/>
                </a:srgbClr>
              </a:outerShdw>
            </a:effectLst>
          </p:spPr>
        </p:pic>
      </p:grpSp>
      <p:sp>
        <p:nvSpPr>
          <p:cNvPr id="3457" name="Shape 3457"/>
          <p:cNvSpPr/>
          <p:nvPr/>
        </p:nvSpPr>
        <p:spPr>
          <a:xfrm>
            <a:off x="1231900" y="3187700"/>
            <a:ext cx="8866089" cy="360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parameter has a prior probability distribution of a specific form (uniform, </a:t>
            </a:r>
            <a:r>
              <a:rPr i="1"/>
              <a:t>etc</a:t>
            </a:r>
            <a:r>
              <a:t>.)</a:t>
            </a:r>
          </a:p>
        </p:txBody>
      </p:sp>
      <p:sp>
        <p:nvSpPr>
          <p:cNvPr id="3458" name="Shape 3458"/>
          <p:cNvSpPr/>
          <p:nvPr/>
        </p:nvSpPr>
        <p:spPr>
          <a:xfrm>
            <a:off x="1231900" y="4254500"/>
            <a:ext cx="8866089" cy="6351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228600" indent="-228600">
              <a:lnSpc>
                <a:spcPts val="2200"/>
              </a:lnSpc>
              <a:spcBef>
                <a:spcPts val="400"/>
              </a:spcBef>
              <a:buSzPct val="100000"/>
              <a:buChar char="•"/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That means we can explore the posterior probability density without having to compute the marginal likelihood!!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500"/>
                                        <p:tgtEl>
                                          <p:spTgt spid="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4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蘋果儷中黑"/>
        <a:ea typeface="蘋果儷中黑"/>
        <a:cs typeface="蘋果儷中黑"/>
      </a:majorFont>
      <a:minorFont>
        <a:latin typeface="蘋果儷中黑"/>
        <a:ea typeface="蘋果儷中黑"/>
        <a:cs typeface="蘋果儷中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838200" algn="l"/>
          </a:tabLst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蘋果儷中黑"/>
        <a:ea typeface="蘋果儷中黑"/>
        <a:cs typeface="蘋果儷中黑"/>
      </a:majorFont>
      <a:minorFont>
        <a:latin typeface="蘋果儷中黑"/>
        <a:ea typeface="蘋果儷中黑"/>
        <a:cs typeface="蘋果儷中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838200" algn="l"/>
          </a:tabLst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